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390" r:id="rId6"/>
    <p:sldId id="403" r:id="rId7"/>
    <p:sldId id="406" r:id="rId8"/>
    <p:sldId id="400" r:id="rId9"/>
    <p:sldId id="412" r:id="rId10"/>
    <p:sldId id="385" r:id="rId11"/>
    <p:sldId id="410" r:id="rId12"/>
    <p:sldId id="394" r:id="rId13"/>
    <p:sldId id="398" r:id="rId14"/>
    <p:sldId id="388" r:id="rId15"/>
    <p:sldId id="399" r:id="rId16"/>
    <p:sldId id="387" r:id="rId17"/>
    <p:sldId id="415" r:id="rId18"/>
    <p:sldId id="413" r:id="rId19"/>
    <p:sldId id="389" r:id="rId20"/>
    <p:sldId id="396" r:id="rId21"/>
    <p:sldId id="416" r:id="rId22"/>
    <p:sldId id="392" r:id="rId23"/>
    <p:sldId id="414" r:id="rId24"/>
    <p:sldId id="417" r:id="rId25"/>
    <p:sldId id="411" r:id="rId26"/>
    <p:sldId id="408" r:id="rId27"/>
    <p:sldId id="422" r:id="rId28"/>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8E3326-3B92-4B1E-890B-E00B681C96BD}">
          <p14:sldIdLst>
            <p14:sldId id="256"/>
            <p14:sldId id="390"/>
            <p14:sldId id="403"/>
            <p14:sldId id="406"/>
            <p14:sldId id="400"/>
            <p14:sldId id="412"/>
            <p14:sldId id="385"/>
            <p14:sldId id="410"/>
            <p14:sldId id="394"/>
            <p14:sldId id="398"/>
            <p14:sldId id="388"/>
            <p14:sldId id="399"/>
            <p14:sldId id="387"/>
            <p14:sldId id="415"/>
            <p14:sldId id="413"/>
            <p14:sldId id="389"/>
            <p14:sldId id="396"/>
            <p14:sldId id="416"/>
            <p14:sldId id="392"/>
            <p14:sldId id="414"/>
            <p14:sldId id="417"/>
            <p14:sldId id="411"/>
            <p14:sldId id="408"/>
            <p14:sldId id="422"/>
          </p14:sldIdLst>
        </p14:section>
        <p14:section name="Untitled Section" id="{670EBF05-0571-40EE-8A3A-23F09E158424}">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7" autoAdjust="0"/>
    <p:restoredTop sz="94660"/>
  </p:normalViewPr>
  <p:slideViewPr>
    <p:cSldViewPr>
      <p:cViewPr varScale="1">
        <p:scale>
          <a:sx n="90" d="100"/>
          <a:sy n="90" d="100"/>
        </p:scale>
        <p:origin x="432"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C482589-CB2F-4003-801D-095B67490E73}" type="datetimeFigureOut">
              <a:rPr lang="en-US"/>
              <a:t>3/19/2019</a:t>
            </a:fld>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a:t>Dr. David Dyson / Triple D Ranch and Farm / Central Alabama</a:t>
            </a:r>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2A7D4DBF-746C-4C25-853D-8A1CBE8404F4}" type="datetimeFigureOut">
              <a:rPr lang="en-US"/>
              <a:t>3/19/2019</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a:t>Dr. David Dyson / Triple D Ranch and Farm / Central Alabama</a:t>
            </a:r>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3/19/2019</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3/19/2019</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87D840-75E9-4679-8130-091C7E9A42AA}"/>
              </a:ext>
            </a:extLst>
          </p:cNvPr>
          <p:cNvSpPr>
            <a:spLocks noGrp="1"/>
          </p:cNvSpPr>
          <p:nvPr>
            <p:ph type="ctrTitle"/>
          </p:nvPr>
        </p:nvSpPr>
        <p:spPr>
          <a:xfrm>
            <a:off x="5637212" y="304800"/>
            <a:ext cx="6400800" cy="6461264"/>
          </a:xfrm>
        </p:spPr>
        <p:txBody>
          <a:bodyPr/>
          <a:lstStyle/>
          <a:p>
            <a:r>
              <a:rPr lang="en-US" sz="2800" dirty="0">
                <a:solidFill>
                  <a:srgbClr val="96B86B"/>
                </a:solidFill>
              </a:rPr>
              <a:t>Guest lectures in UM classes of Professors Caplow and Crider with Dr. David Dyson, Life Leaders Institute and Triple D Ranch &amp; Farm</a:t>
            </a:r>
            <a:br>
              <a:rPr lang="en-US" sz="2400" dirty="0">
                <a:solidFill>
                  <a:srgbClr val="96B86B"/>
                </a:solidFill>
              </a:rPr>
            </a:br>
            <a:br>
              <a:rPr lang="en-US" sz="2400" dirty="0">
                <a:solidFill>
                  <a:srgbClr val="96B86B"/>
                </a:solidFill>
              </a:rPr>
            </a:br>
            <a:r>
              <a:rPr lang="en-US" sz="2400" dirty="0">
                <a:solidFill>
                  <a:srgbClr val="96B86B"/>
                </a:solidFill>
              </a:rPr>
              <a:t>Learn principles and best practices you can use—now and after college—</a:t>
            </a:r>
            <a:br>
              <a:rPr lang="en-US" sz="2400" dirty="0">
                <a:solidFill>
                  <a:srgbClr val="96B86B"/>
                </a:solidFill>
              </a:rPr>
            </a:br>
            <a:r>
              <a:rPr lang="en-US" sz="2400" dirty="0">
                <a:solidFill>
                  <a:srgbClr val="96B86B"/>
                </a:solidFill>
              </a:rPr>
              <a:t>  to grow good food you like</a:t>
            </a:r>
            <a:br>
              <a:rPr lang="en-US" sz="2400" dirty="0">
                <a:solidFill>
                  <a:srgbClr val="96B86B"/>
                </a:solidFill>
              </a:rPr>
            </a:br>
            <a:r>
              <a:rPr lang="en-US" sz="2400" dirty="0">
                <a:solidFill>
                  <a:srgbClr val="96B86B"/>
                </a:solidFill>
              </a:rPr>
              <a:t>  save money</a:t>
            </a:r>
            <a:br>
              <a:rPr lang="en-US" sz="2400" dirty="0">
                <a:solidFill>
                  <a:srgbClr val="96B86B"/>
                </a:solidFill>
              </a:rPr>
            </a:br>
            <a:r>
              <a:rPr lang="en-US" sz="2400" dirty="0">
                <a:solidFill>
                  <a:srgbClr val="96B86B"/>
                </a:solidFill>
              </a:rPr>
              <a:t>  help the planet</a:t>
            </a:r>
            <a:br>
              <a:rPr lang="en-US" sz="2400" dirty="0">
                <a:solidFill>
                  <a:srgbClr val="96B86B"/>
                </a:solidFill>
              </a:rPr>
            </a:br>
            <a:r>
              <a:rPr lang="en-US" sz="2400" dirty="0">
                <a:solidFill>
                  <a:srgbClr val="96B86B"/>
                </a:solidFill>
              </a:rPr>
              <a:t>  expand your capacities as a person….</a:t>
            </a:r>
            <a:br>
              <a:rPr lang="en-US" sz="2400" dirty="0">
                <a:solidFill>
                  <a:srgbClr val="96B86B"/>
                </a:solidFill>
              </a:rPr>
            </a:br>
            <a:br>
              <a:rPr lang="en-US" sz="2400" dirty="0">
                <a:solidFill>
                  <a:srgbClr val="96B86B"/>
                </a:solidFill>
              </a:rPr>
            </a:br>
            <a:br>
              <a:rPr lang="en-US" sz="2400" dirty="0">
                <a:solidFill>
                  <a:srgbClr val="96B86B"/>
                </a:solidFill>
              </a:rPr>
            </a:br>
            <a:r>
              <a:rPr lang="en-US" sz="2400" dirty="0">
                <a:solidFill>
                  <a:srgbClr val="96B86B"/>
                </a:solidFill>
              </a:rPr>
              <a:t>Plan for your best-self to put into actions ideas you value—for this seminar,  this course, college, profession…</a:t>
            </a:r>
            <a:br>
              <a:rPr lang="en-US" sz="2000" dirty="0">
                <a:solidFill>
                  <a:srgbClr val="96B86B"/>
                </a:solidFill>
              </a:rPr>
            </a:br>
            <a:br>
              <a:rPr lang="en-US" sz="2000" dirty="0">
                <a:solidFill>
                  <a:srgbClr val="96B86B"/>
                </a:solidFill>
              </a:rPr>
            </a:br>
            <a:br>
              <a:rPr lang="en-US" sz="2000" dirty="0">
                <a:solidFill>
                  <a:srgbClr val="96B86B"/>
                </a:solidFill>
              </a:rPr>
            </a:br>
            <a:r>
              <a:rPr lang="en-US" sz="2400" dirty="0"/>
              <a:t>Take at least 1 seed from the jar—take 3 if you want to try planting them. </a:t>
            </a:r>
            <a:br>
              <a:rPr lang="en-US" sz="2400" dirty="0"/>
            </a:br>
            <a:r>
              <a:rPr lang="en-US" sz="2400" dirty="0"/>
              <a:t>Take your planbook and sample farm flier.</a:t>
            </a:r>
            <a:endParaRPr lang="en-US" sz="2800" dirty="0"/>
          </a:p>
        </p:txBody>
      </p:sp>
      <p:pic>
        <p:nvPicPr>
          <p:cNvPr id="10" name="Picture 9" descr="A close up of a brick building&#10;&#10;Description automatically generated">
            <a:extLst>
              <a:ext uri="{FF2B5EF4-FFF2-40B4-BE49-F238E27FC236}">
                <a16:creationId xmlns:a16="http://schemas.microsoft.com/office/drawing/2014/main" id="{AF606D60-EB67-4082-9846-D1F656739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09"/>
            <a:ext cx="5328906" cy="6889898"/>
          </a:xfrm>
          <a:prstGeom prst="rect">
            <a:avLst/>
          </a:prstGeom>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115C-1CC4-4CD9-9F09-E334CDA34E3E}"/>
              </a:ext>
            </a:extLst>
          </p:cNvPr>
          <p:cNvSpPr>
            <a:spLocks noGrp="1"/>
          </p:cNvSpPr>
          <p:nvPr>
            <p:ph type="title"/>
          </p:nvPr>
        </p:nvSpPr>
        <p:spPr>
          <a:xfrm>
            <a:off x="6713934" y="381000"/>
            <a:ext cx="4409678" cy="6477000"/>
          </a:xfrm>
        </p:spPr>
        <p:txBody>
          <a:bodyPr/>
          <a:lstStyle/>
          <a:p>
            <a:r>
              <a:rPr lang="en-US" dirty="0"/>
              <a:t>Jill </a:t>
            </a:r>
            <a:r>
              <a:rPr lang="en-US" sz="1800" dirty="0"/>
              <a:t>(part miniature donkey). </a:t>
            </a:r>
            <a:br>
              <a:rPr lang="en-US" sz="1600" dirty="0"/>
            </a:br>
            <a:br>
              <a:rPr lang="en-US" sz="1600" dirty="0"/>
            </a:br>
            <a:r>
              <a:rPr lang="en-US" sz="1800" dirty="0"/>
              <a:t>&lt;=when a baby the first time I saw her after her herd broke in to my pasture for food. </a:t>
            </a:r>
            <a:br>
              <a:rPr lang="en-US" sz="1800" dirty="0"/>
            </a:br>
            <a:br>
              <a:rPr lang="en-US" sz="1800" dirty="0"/>
            </a:br>
            <a:r>
              <a:rPr lang="en-US" sz="1800" dirty="0"/>
              <a:t>She lives with grandmother (June) and the patriarch (Honk). </a:t>
            </a:r>
            <a:br>
              <a:rPr lang="en-US" sz="1800" dirty="0"/>
            </a:br>
            <a:br>
              <a:rPr lang="en-US" sz="1800" dirty="0"/>
            </a:br>
            <a:r>
              <a:rPr lang="en-US" sz="1800" dirty="0"/>
              <a:t>They often eat and sleep in the pile of hay under the Magnolia trees (with canopy raised so they can walk under for shelter).</a:t>
            </a:r>
            <a:br>
              <a:rPr lang="en-US" sz="1800" dirty="0"/>
            </a:br>
            <a:endParaRPr lang="en-US" sz="1800" dirty="0"/>
          </a:p>
        </p:txBody>
      </p:sp>
      <p:pic>
        <p:nvPicPr>
          <p:cNvPr id="5" name="Content Placeholder 4" descr="A couple of sheep standing on top of a lush green field&#10;&#10;Description generated with high confidence">
            <a:extLst>
              <a:ext uri="{FF2B5EF4-FFF2-40B4-BE49-F238E27FC236}">
                <a16:creationId xmlns:a16="http://schemas.microsoft.com/office/drawing/2014/main" id="{45B24F8E-367F-49E8-8FF1-34B624697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4531"/>
            <a:ext cx="6713935" cy="6784609"/>
          </a:xfrm>
        </p:spPr>
      </p:pic>
      <p:pic>
        <p:nvPicPr>
          <p:cNvPr id="2050" name="Picture 2" descr="Image may contain: tree, plant, sky, outdoor and nature">
            <a:extLst>
              <a:ext uri="{FF2B5EF4-FFF2-40B4-BE49-F238E27FC236}">
                <a16:creationId xmlns:a16="http://schemas.microsoft.com/office/drawing/2014/main" id="{E400766E-E9A6-4836-B08A-00AE3ED410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3934" y="27836"/>
            <a:ext cx="5474891" cy="320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EBA7-1150-4849-906F-0569589E5ABF}"/>
              </a:ext>
            </a:extLst>
          </p:cNvPr>
          <p:cNvSpPr>
            <a:spLocks noGrp="1"/>
          </p:cNvSpPr>
          <p:nvPr>
            <p:ph type="title"/>
          </p:nvPr>
        </p:nvSpPr>
        <p:spPr>
          <a:xfrm>
            <a:off x="9144000" y="33669"/>
            <a:ext cx="3044825" cy="2633331"/>
          </a:xfrm>
        </p:spPr>
        <p:txBody>
          <a:bodyPr>
            <a:normAutofit fontScale="90000"/>
          </a:bodyPr>
          <a:lstStyle/>
          <a:p>
            <a:r>
              <a:rPr lang="en-US" dirty="0"/>
              <a:t>More of the herd. </a:t>
            </a:r>
            <a:br>
              <a:rPr lang="en-US" dirty="0"/>
            </a:br>
            <a:br>
              <a:rPr lang="en-US" dirty="0"/>
            </a:br>
            <a:r>
              <a:rPr lang="en-US" sz="3600" dirty="0"/>
              <a:t>They mow the pastures and cut the grass.</a:t>
            </a:r>
            <a:endParaRPr lang="en-US" dirty="0"/>
          </a:p>
        </p:txBody>
      </p:sp>
      <p:pic>
        <p:nvPicPr>
          <p:cNvPr id="5" name="Content Placeholder 4" descr="A herd of cattle standing on top of a lush green field&#10;&#10;Description generated with very high confidence">
            <a:extLst>
              <a:ext uri="{FF2B5EF4-FFF2-40B4-BE49-F238E27FC236}">
                <a16:creationId xmlns:a16="http://schemas.microsoft.com/office/drawing/2014/main" id="{9C16D350-ABD0-42F9-8510-25E0379473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669"/>
            <a:ext cx="9144001" cy="6858001"/>
          </a:xfrm>
        </p:spPr>
      </p:pic>
      <p:pic>
        <p:nvPicPr>
          <p:cNvPr id="4" name="Content Placeholder 4" descr="A herd of cattle grazing on a lush green field&#10;&#10;Description generated with high confidence">
            <a:extLst>
              <a:ext uri="{FF2B5EF4-FFF2-40B4-BE49-F238E27FC236}">
                <a16:creationId xmlns:a16="http://schemas.microsoft.com/office/drawing/2014/main" id="{2374CFE3-146D-46D5-8D04-1D5776122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0765" y="2819400"/>
            <a:ext cx="3044898" cy="4059865"/>
          </a:xfrm>
          <a:prstGeom prst="rect">
            <a:avLst/>
          </a:prstGeom>
        </p:spPr>
      </p:pic>
    </p:spTree>
    <p:extLst>
      <p:ext uri="{BB962C8B-B14F-4D97-AF65-F5344CB8AC3E}">
        <p14:creationId xmlns:p14="http://schemas.microsoft.com/office/powerpoint/2010/main" val="63058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D89A-23F0-49C9-ADCD-B9680A752778}"/>
              </a:ext>
            </a:extLst>
          </p:cNvPr>
          <p:cNvSpPr>
            <a:spLocks noGrp="1"/>
          </p:cNvSpPr>
          <p:nvPr>
            <p:ph type="title"/>
          </p:nvPr>
        </p:nvSpPr>
        <p:spPr>
          <a:xfrm>
            <a:off x="7096014" y="10633"/>
            <a:ext cx="5105401" cy="3011966"/>
          </a:xfrm>
        </p:spPr>
        <p:txBody>
          <a:bodyPr>
            <a:normAutofit fontScale="90000"/>
          </a:bodyPr>
          <a:lstStyle/>
          <a:p>
            <a:r>
              <a:rPr lang="en-US" sz="1800" dirty="0"/>
              <a:t>Adopted after being abandoned (great dogs)—it’s best to adopt almost every time.</a:t>
            </a:r>
            <a:br>
              <a:rPr lang="en-US" dirty="0"/>
            </a:br>
            <a:br>
              <a:rPr lang="en-US" dirty="0"/>
            </a:br>
            <a:r>
              <a:rPr lang="en-US" sz="3200" dirty="0"/>
              <a:t>Buck </a:t>
            </a:r>
            <a:r>
              <a:rPr lang="en-US" sz="2000" dirty="0"/>
              <a:t>(part Pyrenees &amp; guard dog)      </a:t>
            </a:r>
            <a:br>
              <a:rPr lang="en-US" sz="3200" dirty="0"/>
            </a:br>
            <a:r>
              <a:rPr lang="en-US" sz="3200" dirty="0"/>
              <a:t>Cowgirl</a:t>
            </a:r>
            <a:r>
              <a:rPr lang="en-US" sz="2000" dirty="0"/>
              <a:t> (part Border Collie, herding dog)</a:t>
            </a:r>
            <a:br>
              <a:rPr lang="en-US" sz="3200" dirty="0"/>
            </a:br>
            <a:br>
              <a:rPr lang="en-US" sz="3200" dirty="0"/>
            </a:br>
            <a:r>
              <a:rPr lang="en-US" sz="3200" dirty="0"/>
              <a:t>	   Chief </a:t>
            </a:r>
            <a:r>
              <a:rPr lang="en-US" sz="2000" dirty="0"/>
              <a:t>(part German Shepherd)</a:t>
            </a:r>
            <a:br>
              <a:rPr lang="en-US" sz="3200" dirty="0"/>
            </a:br>
            <a:r>
              <a:rPr lang="en-US" sz="3200" dirty="0"/>
              <a:t>		                Lady </a:t>
            </a:r>
            <a:br>
              <a:rPr lang="en-US" sz="3200" dirty="0"/>
            </a:br>
            <a:r>
              <a:rPr lang="en-US" sz="3200" dirty="0"/>
              <a:t>     </a:t>
            </a:r>
            <a:r>
              <a:rPr lang="en-US" sz="2000" dirty="0"/>
              <a:t>(part Jack Russell &amp; “champion lap dog”)</a:t>
            </a:r>
            <a:endParaRPr lang="en-US" dirty="0"/>
          </a:p>
        </p:txBody>
      </p:sp>
      <p:pic>
        <p:nvPicPr>
          <p:cNvPr id="5" name="Content Placeholder 4" descr="A dog lying on the grass&#10;&#10;Description generated with very high confidence">
            <a:extLst>
              <a:ext uri="{FF2B5EF4-FFF2-40B4-BE49-F238E27FC236}">
                <a16:creationId xmlns:a16="http://schemas.microsoft.com/office/drawing/2014/main" id="{03BD9CE7-CFEF-4C20-BE56-8D4560740A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191"/>
            <a:ext cx="7045224" cy="6919096"/>
          </a:xfrm>
        </p:spPr>
      </p:pic>
      <p:pic>
        <p:nvPicPr>
          <p:cNvPr id="1026" name="Picture 2" descr="Image may contain: dog, outdoor and nature">
            <a:extLst>
              <a:ext uri="{FF2B5EF4-FFF2-40B4-BE49-F238E27FC236}">
                <a16:creationId xmlns:a16="http://schemas.microsoft.com/office/drawing/2014/main" id="{4424F48D-9329-4987-8053-B285F7DF5A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224" y="3035850"/>
            <a:ext cx="2876551" cy="3835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may contain: one or more people and fire">
            <a:extLst>
              <a:ext uri="{FF2B5EF4-FFF2-40B4-BE49-F238E27FC236}">
                <a16:creationId xmlns:a16="http://schemas.microsoft.com/office/drawing/2014/main" id="{1AE2E59A-D948-4469-B809-49245BC681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2565" y="3973032"/>
            <a:ext cx="21717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8054D19-7C3F-4EB4-8ADE-FC50812EF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5224" y="4343400"/>
            <a:ext cx="1905000" cy="1905000"/>
          </a:xfrm>
          <a:prstGeom prst="rect">
            <a:avLst/>
          </a:prstGeom>
        </p:spPr>
      </p:pic>
    </p:spTree>
    <p:extLst>
      <p:ext uri="{BB962C8B-B14F-4D97-AF65-F5344CB8AC3E}">
        <p14:creationId xmlns:p14="http://schemas.microsoft.com/office/powerpoint/2010/main" val="89076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FADE-0F20-4C37-9437-4DDF5E0962E9}"/>
              </a:ext>
            </a:extLst>
          </p:cNvPr>
          <p:cNvSpPr>
            <a:spLocks noGrp="1"/>
          </p:cNvSpPr>
          <p:nvPr>
            <p:ph type="title"/>
          </p:nvPr>
        </p:nvSpPr>
        <p:spPr>
          <a:xfrm>
            <a:off x="9447213" y="0"/>
            <a:ext cx="2741612" cy="6858000"/>
          </a:xfrm>
        </p:spPr>
        <p:txBody>
          <a:bodyPr>
            <a:normAutofit/>
          </a:bodyPr>
          <a:lstStyle/>
          <a:p>
            <a:r>
              <a:rPr lang="en-US" sz="2800" dirty="0"/>
              <a:t>Cats</a:t>
            </a:r>
            <a:r>
              <a:rPr lang="en-US" sz="1800" dirty="0"/>
              <a:t> (3 of 8 siblings and cousins) in their </a:t>
            </a:r>
            <a:br>
              <a:rPr lang="en-US" sz="1800" dirty="0"/>
            </a:br>
            <a:r>
              <a:rPr lang="en-US" sz="2800" i="1" dirty="0"/>
              <a:t>Freedom Fence</a:t>
            </a:r>
            <a:br>
              <a:rPr lang="en-US" sz="2800" i="1" dirty="0"/>
            </a:br>
            <a:br>
              <a:rPr lang="en-US" sz="2800" i="1" dirty="0"/>
            </a:br>
            <a:r>
              <a:rPr lang="en-US" sz="1800" dirty="0"/>
              <a:t>They can go outside with fencing over the top to protect them from predators and dangers and walk up to the screened porch. </a:t>
            </a:r>
            <a:br>
              <a:rPr lang="en-US" sz="1800" dirty="0"/>
            </a:br>
            <a:br>
              <a:rPr lang="en-US" sz="1800" dirty="0"/>
            </a:br>
            <a:r>
              <a:rPr lang="en-US" sz="1800" dirty="0"/>
              <a:t>Use: 4x4 posts, 2x4 framing, 2x4” welded wire…wooden ramp to screened porch where they eat and sleep…inside through cat door when they want, especially cold.</a:t>
            </a:r>
            <a:br>
              <a:rPr lang="en-US" sz="1800" dirty="0"/>
            </a:br>
            <a:br>
              <a:rPr lang="en-US" sz="1800" dirty="0"/>
            </a:br>
            <a:r>
              <a:rPr lang="en-US" sz="1800" dirty="0"/>
              <a:t>Catwalks at 5’ high above the dogs though all are friends.</a:t>
            </a:r>
            <a:endParaRPr lang="en-US" sz="2800" dirty="0"/>
          </a:p>
        </p:txBody>
      </p:sp>
      <p:pic>
        <p:nvPicPr>
          <p:cNvPr id="5" name="Content Placeholder 4" descr="A cat sitting on a bench&#10;&#10;Description generated with very high confidence">
            <a:extLst>
              <a:ext uri="{FF2B5EF4-FFF2-40B4-BE49-F238E27FC236}">
                <a16:creationId xmlns:a16="http://schemas.microsoft.com/office/drawing/2014/main" id="{11ED336C-9090-47F3-902F-98891F0E97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48" y="0"/>
            <a:ext cx="5191126" cy="6921501"/>
          </a:xfrm>
        </p:spPr>
      </p:pic>
      <p:pic>
        <p:nvPicPr>
          <p:cNvPr id="4" name="Content Placeholder 4" descr="A picture containing fence, outdoor, ground, wooden&#10;&#10;Description generated with very high confidence">
            <a:extLst>
              <a:ext uri="{FF2B5EF4-FFF2-40B4-BE49-F238E27FC236}">
                <a16:creationId xmlns:a16="http://schemas.microsoft.com/office/drawing/2014/main" id="{F25B146A-4678-40D7-BFDB-323D96502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9974" y="1083883"/>
            <a:ext cx="4273438" cy="5697917"/>
          </a:xfrm>
          <a:prstGeom prst="rect">
            <a:avLst/>
          </a:prstGeom>
        </p:spPr>
      </p:pic>
    </p:spTree>
    <p:extLst>
      <p:ext uri="{BB962C8B-B14F-4D97-AF65-F5344CB8AC3E}">
        <p14:creationId xmlns:p14="http://schemas.microsoft.com/office/powerpoint/2010/main" val="128673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D096-D4AD-4428-98D4-994938E821FD}"/>
              </a:ext>
            </a:extLst>
          </p:cNvPr>
          <p:cNvSpPr>
            <a:spLocks noGrp="1"/>
          </p:cNvSpPr>
          <p:nvPr>
            <p:ph type="title"/>
          </p:nvPr>
        </p:nvSpPr>
        <p:spPr>
          <a:xfrm>
            <a:off x="8136801" y="0"/>
            <a:ext cx="4052024" cy="6705600"/>
          </a:xfrm>
        </p:spPr>
        <p:txBody>
          <a:bodyPr/>
          <a:lstStyle/>
          <a:p>
            <a:r>
              <a:rPr lang="en-US" sz="3600" dirty="0"/>
              <a:t>Life Leaders Ranch Day</a:t>
            </a:r>
            <a:br>
              <a:rPr lang="en-US" sz="3600" dirty="0"/>
            </a:br>
            <a:br>
              <a:rPr lang="en-US" sz="3600" dirty="0"/>
            </a:br>
            <a:r>
              <a:rPr lang="en-US" sz="3200" dirty="0"/>
              <a:t>Patriot helping me teach a beginner clinic with students, ages 6-12, </a:t>
            </a:r>
            <a:br>
              <a:rPr lang="en-US" sz="3200" dirty="0"/>
            </a:br>
            <a:r>
              <a:rPr lang="en-US" sz="3200" dirty="0"/>
              <a:t>Camp Rockhurst. </a:t>
            </a:r>
            <a:br>
              <a:rPr lang="en-US" dirty="0"/>
            </a:br>
            <a:br>
              <a:rPr lang="en-US" dirty="0"/>
            </a:br>
            <a:r>
              <a:rPr lang="en-US" sz="2800" dirty="0"/>
              <a:t>They also enjoyed a picnic, discussed plans for life, fished, hiked….</a:t>
            </a:r>
            <a:endParaRPr lang="en-US" dirty="0"/>
          </a:p>
        </p:txBody>
      </p:sp>
      <p:pic>
        <p:nvPicPr>
          <p:cNvPr id="6146" name="Picture 2" descr="Image may contain: 4 people, people standing, tree and outdoor">
            <a:extLst>
              <a:ext uri="{FF2B5EF4-FFF2-40B4-BE49-F238E27FC236}">
                <a16:creationId xmlns:a16="http://schemas.microsoft.com/office/drawing/2014/main" id="{BF6E7477-2ABD-4663-96D5-FBD446A157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1368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5EE9-303E-4D76-A7B4-DE52C4D19880}"/>
              </a:ext>
            </a:extLst>
          </p:cNvPr>
          <p:cNvSpPr>
            <a:spLocks noGrp="1"/>
          </p:cNvSpPr>
          <p:nvPr>
            <p:ph type="title"/>
          </p:nvPr>
        </p:nvSpPr>
        <p:spPr>
          <a:xfrm>
            <a:off x="6077870" y="228600"/>
            <a:ext cx="6148353" cy="914400"/>
          </a:xfrm>
        </p:spPr>
        <p:txBody>
          <a:bodyPr>
            <a:normAutofit fontScale="90000"/>
          </a:bodyPr>
          <a:lstStyle/>
          <a:p>
            <a:r>
              <a:rPr lang="en-US" dirty="0"/>
              <a:t>Visitors: </a:t>
            </a:r>
            <a:br>
              <a:rPr lang="en-US" dirty="0"/>
            </a:br>
            <a:r>
              <a:rPr lang="en-US" dirty="0"/>
              <a:t>  </a:t>
            </a:r>
            <a:r>
              <a:rPr lang="en-US" sz="1800" dirty="0"/>
              <a:t>this is an animal sanctuary—no hunting.</a:t>
            </a:r>
            <a:r>
              <a:rPr lang="en-US" sz="2400" dirty="0"/>
              <a:t> </a:t>
            </a:r>
            <a:endParaRPr lang="en-US" sz="3200" dirty="0"/>
          </a:p>
        </p:txBody>
      </p:sp>
      <p:pic>
        <p:nvPicPr>
          <p:cNvPr id="3074" name="Picture 2" descr="Image may contain: tree, outdoor and nature">
            <a:extLst>
              <a:ext uri="{FF2B5EF4-FFF2-40B4-BE49-F238E27FC236}">
                <a16:creationId xmlns:a16="http://schemas.microsoft.com/office/drawing/2014/main" id="{8852C04D-457A-4690-8022-1892344AF4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95" y="-36233"/>
            <a:ext cx="6104267" cy="68942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may contain: tree, outdoor and nature">
            <a:extLst>
              <a:ext uri="{FF2B5EF4-FFF2-40B4-BE49-F238E27FC236}">
                <a16:creationId xmlns:a16="http://schemas.microsoft.com/office/drawing/2014/main" id="{C3CE7F3B-9849-4EA7-8444-719CBA187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53" y="1234658"/>
            <a:ext cx="4731787" cy="528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7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1D70-B1F3-42A1-BEF5-09B865F73CC5}"/>
              </a:ext>
            </a:extLst>
          </p:cNvPr>
          <p:cNvSpPr>
            <a:spLocks noGrp="1"/>
          </p:cNvSpPr>
          <p:nvPr>
            <p:ph type="title"/>
          </p:nvPr>
        </p:nvSpPr>
        <p:spPr>
          <a:xfrm>
            <a:off x="5408613" y="0"/>
            <a:ext cx="6780212" cy="6819901"/>
          </a:xfrm>
        </p:spPr>
        <p:txBody>
          <a:bodyPr/>
          <a:lstStyle/>
          <a:p>
            <a:r>
              <a:rPr lang="en-US" dirty="0"/>
              <a:t>Blueberries</a:t>
            </a:r>
          </a:p>
        </p:txBody>
      </p:sp>
      <p:pic>
        <p:nvPicPr>
          <p:cNvPr id="5" name="Content Placeholder 4" descr="A close up of a tree&#10;&#10;Description generated with very high confidence">
            <a:extLst>
              <a:ext uri="{FF2B5EF4-FFF2-40B4-BE49-F238E27FC236}">
                <a16:creationId xmlns:a16="http://schemas.microsoft.com/office/drawing/2014/main" id="{940EF786-FF75-4C7A-A1A6-8AC9EC5062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114926" cy="6819901"/>
          </a:xfrm>
        </p:spPr>
      </p:pic>
    </p:spTree>
    <p:extLst>
      <p:ext uri="{BB962C8B-B14F-4D97-AF65-F5344CB8AC3E}">
        <p14:creationId xmlns:p14="http://schemas.microsoft.com/office/powerpoint/2010/main" val="6645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0EA5-9EFD-4C02-907B-3C87E020C7BD}"/>
              </a:ext>
            </a:extLst>
          </p:cNvPr>
          <p:cNvSpPr>
            <a:spLocks noGrp="1"/>
          </p:cNvSpPr>
          <p:nvPr>
            <p:ph type="title"/>
          </p:nvPr>
        </p:nvSpPr>
        <p:spPr>
          <a:xfrm>
            <a:off x="5134494" y="0"/>
            <a:ext cx="5760517" cy="6843810"/>
          </a:xfrm>
        </p:spPr>
        <p:txBody>
          <a:bodyPr/>
          <a:lstStyle/>
          <a:p>
            <a:r>
              <a:rPr lang="en-US" dirty="0"/>
              <a:t>Pears</a:t>
            </a:r>
          </a:p>
        </p:txBody>
      </p:sp>
      <p:pic>
        <p:nvPicPr>
          <p:cNvPr id="6" name="Content Placeholder 4" descr="A close up of a tree&#10;&#10;Description generated with very high confidence">
            <a:extLst>
              <a:ext uri="{FF2B5EF4-FFF2-40B4-BE49-F238E27FC236}">
                <a16:creationId xmlns:a16="http://schemas.microsoft.com/office/drawing/2014/main" id="{9A97805A-95F5-4833-A166-687072ABDA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134495" cy="6843810"/>
          </a:xfrm>
        </p:spPr>
      </p:pic>
    </p:spTree>
    <p:extLst>
      <p:ext uri="{BB962C8B-B14F-4D97-AF65-F5344CB8AC3E}">
        <p14:creationId xmlns:p14="http://schemas.microsoft.com/office/powerpoint/2010/main" val="361028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4A44-5BE5-440A-8FD1-C63CB8E7FFD8}"/>
              </a:ext>
            </a:extLst>
          </p:cNvPr>
          <p:cNvSpPr>
            <a:spLocks noGrp="1"/>
          </p:cNvSpPr>
          <p:nvPr>
            <p:ph type="title"/>
          </p:nvPr>
        </p:nvSpPr>
        <p:spPr>
          <a:xfrm>
            <a:off x="5103812" y="-1"/>
            <a:ext cx="7010400" cy="6805083"/>
          </a:xfrm>
        </p:spPr>
        <p:txBody>
          <a:bodyPr/>
          <a:lstStyle/>
          <a:p>
            <a:r>
              <a:rPr lang="en-US" dirty="0"/>
              <a:t>Plum Blooms</a:t>
            </a:r>
            <a:r>
              <a:rPr lang="en-US" sz="1800" dirty="0"/>
              <a:t>, fruit Summer</a:t>
            </a:r>
            <a:endParaRPr lang="en-US" dirty="0"/>
          </a:p>
        </p:txBody>
      </p:sp>
      <p:pic>
        <p:nvPicPr>
          <p:cNvPr id="4" name="Picture 2" descr="Image may contain: tree, plant, sky, grass, outdoor and nature">
            <a:extLst>
              <a:ext uri="{FF2B5EF4-FFF2-40B4-BE49-F238E27FC236}">
                <a16:creationId xmlns:a16="http://schemas.microsoft.com/office/drawing/2014/main" id="{4B461295-217F-4D60-A583-AAAC02033E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5103812" cy="680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F33E-E0C4-452F-A94F-5386DC492879}"/>
              </a:ext>
            </a:extLst>
          </p:cNvPr>
          <p:cNvSpPr>
            <a:spLocks noGrp="1"/>
          </p:cNvSpPr>
          <p:nvPr>
            <p:ph type="title"/>
          </p:nvPr>
        </p:nvSpPr>
        <p:spPr>
          <a:xfrm>
            <a:off x="5103812" y="1"/>
            <a:ext cx="5791200" cy="6718300"/>
          </a:xfrm>
        </p:spPr>
        <p:txBody>
          <a:bodyPr/>
          <a:lstStyle/>
          <a:p>
            <a:r>
              <a:rPr lang="en-US" dirty="0"/>
              <a:t>Moonflowers</a:t>
            </a:r>
            <a:br>
              <a:rPr lang="en-US" dirty="0"/>
            </a:br>
            <a:r>
              <a:rPr lang="en-US" sz="1800" dirty="0"/>
              <a:t>(look like silk silver dollars)</a:t>
            </a:r>
            <a:br>
              <a:rPr lang="en-US" sz="2800" dirty="0"/>
            </a:br>
            <a:br>
              <a:rPr lang="en-US" sz="1800" dirty="0"/>
            </a:br>
            <a:r>
              <a:rPr lang="en-US" sz="1800" dirty="0"/>
              <a:t>bloom in the evening and close during the day….</a:t>
            </a:r>
            <a:br>
              <a:rPr lang="en-US" sz="2800" dirty="0"/>
            </a:br>
            <a:br>
              <a:rPr lang="en-US" sz="2800" dirty="0"/>
            </a:br>
            <a:r>
              <a:rPr lang="en-US" sz="1800" dirty="0"/>
              <a:t>got a plant at a Botanical Garden sale 20+ years ago, and harvest seeds each fall and plant each summer.</a:t>
            </a:r>
            <a:endParaRPr lang="en-US" dirty="0"/>
          </a:p>
        </p:txBody>
      </p:sp>
      <p:pic>
        <p:nvPicPr>
          <p:cNvPr id="5" name="Content Placeholder 4" descr="A close up of a flower&#10;&#10;Description generated with very high confidence">
            <a:extLst>
              <a:ext uri="{FF2B5EF4-FFF2-40B4-BE49-F238E27FC236}">
                <a16:creationId xmlns:a16="http://schemas.microsoft.com/office/drawing/2014/main" id="{800B2D8F-9C8D-41EF-AFFE-23D22A9960E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45" y="0"/>
            <a:ext cx="5038726" cy="6718301"/>
          </a:xfrm>
        </p:spPr>
      </p:pic>
    </p:spTree>
    <p:extLst>
      <p:ext uri="{BB962C8B-B14F-4D97-AF65-F5344CB8AC3E}">
        <p14:creationId xmlns:p14="http://schemas.microsoft.com/office/powerpoint/2010/main" val="17365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49CE-DC25-47A0-BF2E-4B145123E7B5}"/>
              </a:ext>
            </a:extLst>
          </p:cNvPr>
          <p:cNvSpPr>
            <a:spLocks noGrp="1"/>
          </p:cNvSpPr>
          <p:nvPr>
            <p:ph type="title"/>
          </p:nvPr>
        </p:nvSpPr>
        <p:spPr>
          <a:xfrm>
            <a:off x="150812" y="381000"/>
            <a:ext cx="2971800" cy="6248400"/>
          </a:xfrm>
        </p:spPr>
        <p:txBody>
          <a:bodyPr>
            <a:normAutofit/>
          </a:bodyPr>
          <a:lstStyle/>
          <a:p>
            <a:r>
              <a:rPr lang="en-US" sz="3100" dirty="0"/>
              <a:t>Name of plant?</a:t>
            </a:r>
            <a:br>
              <a:rPr lang="en-US" sz="3100" dirty="0"/>
            </a:br>
            <a:br>
              <a:rPr lang="en-US" sz="3100" dirty="0"/>
            </a:br>
            <a:r>
              <a:rPr lang="en-US" sz="2800" dirty="0"/>
              <a:t>Country of origin?</a:t>
            </a:r>
            <a:br>
              <a:rPr lang="en-US" sz="2800" dirty="0"/>
            </a:br>
            <a:br>
              <a:rPr lang="en-US" sz="2800" dirty="0"/>
            </a:br>
            <a:r>
              <a:rPr lang="en-US" sz="3100" dirty="0"/>
              <a:t>Uses?</a:t>
            </a:r>
            <a:br>
              <a:rPr lang="en-US" sz="3100" dirty="0"/>
            </a:br>
            <a:br>
              <a:rPr lang="en-US" sz="3100" dirty="0"/>
            </a:br>
            <a:r>
              <a:rPr lang="en-US" sz="3200" dirty="0"/>
              <a:t>Where are the seeds?</a:t>
            </a:r>
            <a:br>
              <a:rPr lang="en-US" sz="3200" dirty="0"/>
            </a:br>
            <a:br>
              <a:rPr lang="en-US" sz="3100" dirty="0"/>
            </a:br>
            <a:br>
              <a:rPr lang="en-US" sz="3100" dirty="0"/>
            </a:br>
            <a:br>
              <a:rPr lang="en-US" sz="3100" dirty="0"/>
            </a:br>
            <a:endParaRPr lang="en-US" dirty="0"/>
          </a:p>
        </p:txBody>
      </p:sp>
      <p:pic>
        <p:nvPicPr>
          <p:cNvPr id="5" name="Content Placeholder 4" descr="A group of palm trees next to a tree&#10;&#10;Description generated with very high confidence">
            <a:extLst>
              <a:ext uri="{FF2B5EF4-FFF2-40B4-BE49-F238E27FC236}">
                <a16:creationId xmlns:a16="http://schemas.microsoft.com/office/drawing/2014/main" id="{7A1F8DAD-9B11-428D-98B6-3EEC917572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2612" y="38099"/>
            <a:ext cx="5114926" cy="6819901"/>
          </a:xfrm>
        </p:spPr>
      </p:pic>
      <p:sp>
        <p:nvSpPr>
          <p:cNvPr id="4" name="Title 1">
            <a:extLst>
              <a:ext uri="{FF2B5EF4-FFF2-40B4-BE49-F238E27FC236}">
                <a16:creationId xmlns:a16="http://schemas.microsoft.com/office/drawing/2014/main" id="{14F3A9BD-224C-436E-9E72-616D1036512B}"/>
              </a:ext>
            </a:extLst>
          </p:cNvPr>
          <p:cNvSpPr txBox="1">
            <a:spLocks/>
          </p:cNvSpPr>
          <p:nvPr/>
        </p:nvSpPr>
        <p:spPr>
          <a:xfrm>
            <a:off x="8380412" y="914400"/>
            <a:ext cx="3200400" cy="594360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nSpc>
                <a:spcPct val="120000"/>
              </a:lnSpc>
            </a:pPr>
            <a:r>
              <a:rPr lang="en-US" sz="4500" dirty="0"/>
              <a:t>Benefits of this plant?</a:t>
            </a:r>
          </a:p>
          <a:p>
            <a:pPr>
              <a:lnSpc>
                <a:spcPct val="120000"/>
              </a:lnSpc>
            </a:pPr>
            <a:endParaRPr lang="en-US" sz="4500" dirty="0"/>
          </a:p>
          <a:p>
            <a:pPr>
              <a:lnSpc>
                <a:spcPct val="120000"/>
              </a:lnSpc>
            </a:pPr>
            <a:r>
              <a:rPr lang="en-US" sz="4500" dirty="0"/>
              <a:t>When to plant in Central Alabama?</a:t>
            </a:r>
          </a:p>
          <a:p>
            <a:pPr>
              <a:lnSpc>
                <a:spcPct val="120000"/>
              </a:lnSpc>
            </a:pPr>
            <a:endParaRPr lang="en-US" sz="4500" dirty="0"/>
          </a:p>
          <a:p>
            <a:pPr>
              <a:lnSpc>
                <a:spcPct val="120000"/>
              </a:lnSpc>
            </a:pPr>
            <a:r>
              <a:rPr lang="en-US" sz="4500" dirty="0"/>
              <a:t>When to harvest?</a:t>
            </a:r>
          </a:p>
          <a:p>
            <a:pPr>
              <a:lnSpc>
                <a:spcPct val="120000"/>
              </a:lnSpc>
            </a:pPr>
            <a:endParaRPr lang="en-US" sz="4500" dirty="0"/>
          </a:p>
          <a:p>
            <a:pPr>
              <a:lnSpc>
                <a:spcPct val="120000"/>
              </a:lnSpc>
            </a:pPr>
            <a:r>
              <a:rPr lang="en-US" sz="4500" dirty="0"/>
              <a:t>How to harvest and store seeds?</a:t>
            </a:r>
          </a:p>
          <a:p>
            <a:pPr>
              <a:lnSpc>
                <a:spcPct val="120000"/>
              </a:lnSpc>
            </a:pPr>
            <a:endParaRPr lang="en-US" sz="4500" dirty="0"/>
          </a:p>
        </p:txBody>
      </p:sp>
    </p:spTree>
    <p:extLst>
      <p:ext uri="{BB962C8B-B14F-4D97-AF65-F5344CB8AC3E}">
        <p14:creationId xmlns:p14="http://schemas.microsoft.com/office/powerpoint/2010/main" val="19457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093B-C458-4528-81F2-4ACB560E82E6}"/>
              </a:ext>
            </a:extLst>
          </p:cNvPr>
          <p:cNvSpPr>
            <a:spLocks noGrp="1"/>
          </p:cNvSpPr>
          <p:nvPr>
            <p:ph type="title"/>
          </p:nvPr>
        </p:nvSpPr>
        <p:spPr>
          <a:xfrm>
            <a:off x="7112000" y="3429000"/>
            <a:ext cx="5076825" cy="3352800"/>
          </a:xfrm>
        </p:spPr>
        <p:txBody>
          <a:bodyPr>
            <a:normAutofit fontScale="90000"/>
          </a:bodyPr>
          <a:lstStyle/>
          <a:p>
            <a:r>
              <a:rPr lang="en-US" sz="2800" dirty="0"/>
              <a:t>Experimented for you growing seeds inside: </a:t>
            </a:r>
            <a:br>
              <a:rPr lang="en-US" sz="2800" dirty="0"/>
            </a:br>
            <a:r>
              <a:rPr lang="en-US" sz="2800" dirty="0"/>
              <a:t>  snow peas</a:t>
            </a:r>
            <a:br>
              <a:rPr lang="en-US" sz="2800" dirty="0"/>
            </a:br>
            <a:r>
              <a:rPr lang="en-US" sz="2800" dirty="0"/>
              <a:t>  tomato (left center and above)</a:t>
            </a:r>
            <a:br>
              <a:rPr lang="en-US" sz="2800" dirty="0"/>
            </a:br>
            <a:r>
              <a:rPr lang="en-US" sz="2800" dirty="0"/>
              <a:t>  microgreens </a:t>
            </a:r>
            <a:br>
              <a:rPr lang="en-US" sz="2800" dirty="0"/>
            </a:br>
            <a:r>
              <a:rPr lang="en-US" sz="2800" dirty="0"/>
              <a:t>germinated and growing…</a:t>
            </a:r>
            <a:br>
              <a:rPr lang="en-US" sz="2800" dirty="0"/>
            </a:br>
            <a:br>
              <a:rPr lang="en-US" sz="2800" dirty="0"/>
            </a:br>
            <a:r>
              <a:rPr lang="en-US" sz="2800" dirty="0"/>
              <a:t>Planted, no visible results—yet: eggplant, watermelon, cantaloupe…cucumber started.</a:t>
            </a:r>
            <a:endParaRPr lang="en-US" dirty="0"/>
          </a:p>
        </p:txBody>
      </p:sp>
      <p:pic>
        <p:nvPicPr>
          <p:cNvPr id="4098" name="Picture 2" descr="Image may contain: kitchen and indoor">
            <a:extLst>
              <a:ext uri="{FF2B5EF4-FFF2-40B4-BE49-F238E27FC236}">
                <a16:creationId xmlns:a16="http://schemas.microsoft.com/office/drawing/2014/main" id="{E8D7CB14-0C3B-4C4E-BE1F-47A15A5050D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12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may contain: outdoor">
            <a:extLst>
              <a:ext uri="{FF2B5EF4-FFF2-40B4-BE49-F238E27FC236}">
                <a16:creationId xmlns:a16="http://schemas.microsoft.com/office/drawing/2014/main" id="{D200AF5B-780D-4400-B500-4E92556A92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3067" y="0"/>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20D7-703F-4389-B818-98D74B700F0B}"/>
              </a:ext>
            </a:extLst>
          </p:cNvPr>
          <p:cNvSpPr>
            <a:spLocks noGrp="1"/>
          </p:cNvSpPr>
          <p:nvPr>
            <p:ph type="title"/>
          </p:nvPr>
        </p:nvSpPr>
        <p:spPr/>
        <p:txBody>
          <a:bodyPr/>
          <a:lstStyle/>
          <a:p>
            <a:pPr algn="ctr"/>
            <a:r>
              <a:rPr lang="en-US" dirty="0"/>
              <a:t>Let’s use our planbooks</a:t>
            </a:r>
          </a:p>
        </p:txBody>
      </p:sp>
      <p:sp>
        <p:nvSpPr>
          <p:cNvPr id="3" name="Content Placeholder 2">
            <a:extLst>
              <a:ext uri="{FF2B5EF4-FFF2-40B4-BE49-F238E27FC236}">
                <a16:creationId xmlns:a16="http://schemas.microsoft.com/office/drawing/2014/main" id="{8D8FE152-49CB-4F94-9039-8EC4BF68DE0E}"/>
              </a:ext>
            </a:extLst>
          </p:cNvPr>
          <p:cNvSpPr>
            <a:spLocks noGrp="1"/>
          </p:cNvSpPr>
          <p:nvPr>
            <p:ph idx="1"/>
          </p:nvPr>
        </p:nvSpPr>
        <p:spPr/>
        <p:txBody>
          <a:bodyPr/>
          <a:lstStyle/>
          <a:p>
            <a:pPr marL="0" indent="0">
              <a:buNone/>
            </a:pPr>
            <a:r>
              <a:rPr lang="en-US" dirty="0"/>
              <a:t>Plan, page 17</a:t>
            </a:r>
          </a:p>
          <a:p>
            <a:pPr marL="0" indent="0">
              <a:buNone/>
            </a:pPr>
            <a:r>
              <a:rPr lang="en-US" dirty="0"/>
              <a:t>Summary pages 4-7</a:t>
            </a:r>
          </a:p>
          <a:p>
            <a:pPr marL="0" indent="0">
              <a:buNone/>
            </a:pPr>
            <a:r>
              <a:rPr lang="en-US" dirty="0"/>
              <a:t>Pages 8-16: </a:t>
            </a:r>
          </a:p>
          <a:p>
            <a:r>
              <a:rPr lang="en-US" dirty="0"/>
              <a:t>income ideas: 84-101</a:t>
            </a:r>
          </a:p>
          <a:p>
            <a:r>
              <a:rPr lang="en-US" dirty="0"/>
              <a:t>No/low cost gardening: 141-150</a:t>
            </a:r>
          </a:p>
          <a:p>
            <a:r>
              <a:rPr lang="en-US" dirty="0"/>
              <a:t>reminder: you asked about ethical growing: ideas 230-236</a:t>
            </a:r>
            <a:br>
              <a:rPr lang="en-US" dirty="0"/>
            </a:br>
            <a:endParaRPr lang="en-US" dirty="0"/>
          </a:p>
          <a:p>
            <a:pPr marL="0" indent="0" algn="ctr">
              <a:buNone/>
            </a:pPr>
            <a:r>
              <a:rPr lang="en-US" dirty="0"/>
              <a:t>Your questions, comments, interests—how can I help?</a:t>
            </a:r>
          </a:p>
        </p:txBody>
      </p:sp>
    </p:spTree>
    <p:extLst>
      <p:ext uri="{BB962C8B-B14F-4D97-AF65-F5344CB8AC3E}">
        <p14:creationId xmlns:p14="http://schemas.microsoft.com/office/powerpoint/2010/main" val="428514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EB5A-E90D-4392-B53B-E68B65E5E9EA}"/>
              </a:ext>
            </a:extLst>
          </p:cNvPr>
          <p:cNvSpPr>
            <a:spLocks noGrp="1"/>
          </p:cNvSpPr>
          <p:nvPr>
            <p:ph type="title"/>
          </p:nvPr>
        </p:nvSpPr>
        <p:spPr>
          <a:xfrm>
            <a:off x="1293812" y="152400"/>
            <a:ext cx="9601200" cy="1828800"/>
          </a:xfrm>
        </p:spPr>
        <p:txBody>
          <a:bodyPr>
            <a:normAutofit fontScale="90000"/>
          </a:bodyPr>
          <a:lstStyle/>
          <a:p>
            <a:r>
              <a:rPr lang="en-US" b="1" cap="all" dirty="0"/>
              <a:t>A NEW U.N. REPORT CALLS FOR URGENT ENVIRONMENTAL ACTION </a:t>
            </a:r>
            <a:br>
              <a:rPr lang="en-US" b="1" cap="all" dirty="0"/>
            </a:br>
            <a:endParaRPr lang="en-US" dirty="0"/>
          </a:p>
        </p:txBody>
      </p:sp>
      <p:sp>
        <p:nvSpPr>
          <p:cNvPr id="3" name="Content Placeholder 2">
            <a:extLst>
              <a:ext uri="{FF2B5EF4-FFF2-40B4-BE49-F238E27FC236}">
                <a16:creationId xmlns:a16="http://schemas.microsoft.com/office/drawing/2014/main" id="{F9888D3B-3B6B-43A7-B42C-8C7266FA4368}"/>
              </a:ext>
            </a:extLst>
          </p:cNvPr>
          <p:cNvSpPr>
            <a:spLocks noGrp="1"/>
          </p:cNvSpPr>
          <p:nvPr>
            <p:ph idx="1"/>
          </p:nvPr>
        </p:nvSpPr>
        <p:spPr>
          <a:xfrm>
            <a:off x="1293814" y="1981200"/>
            <a:ext cx="9601200" cy="4724400"/>
          </a:xfrm>
        </p:spPr>
        <p:txBody>
          <a:bodyPr>
            <a:normAutofit/>
          </a:bodyPr>
          <a:lstStyle/>
          <a:p>
            <a:r>
              <a:rPr lang="en-US" dirty="0"/>
              <a:t>A third of all edible food produced is wasted, with industrialized countries accounting for 56 percent of this waste….</a:t>
            </a:r>
          </a:p>
          <a:p>
            <a:r>
              <a:rPr lang="en-US" dirty="0"/>
              <a:t>Despite all of this waste, many areas of the world struggle with food security. </a:t>
            </a:r>
          </a:p>
          <a:p>
            <a:r>
              <a:rPr lang="en-US" dirty="0"/>
              <a:t>With a rapidly expanding global population set to hit nine to 10 billion by 2050, the U.N. calls for policymakers to improve food system productivity by 50 percent….</a:t>
            </a:r>
          </a:p>
        </p:txBody>
      </p:sp>
    </p:spTree>
    <p:extLst>
      <p:ext uri="{BB962C8B-B14F-4D97-AF65-F5344CB8AC3E}">
        <p14:creationId xmlns:p14="http://schemas.microsoft.com/office/powerpoint/2010/main" val="34753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45D867-2FF9-495A-A25A-86F01A59FBED}"/>
              </a:ext>
            </a:extLst>
          </p:cNvPr>
          <p:cNvSpPr/>
          <p:nvPr/>
        </p:nvSpPr>
        <p:spPr>
          <a:xfrm>
            <a:off x="1446212" y="1676400"/>
            <a:ext cx="8724900" cy="2800767"/>
          </a:xfrm>
          <a:prstGeom prst="rect">
            <a:avLst/>
          </a:prstGeom>
        </p:spPr>
        <p:txBody>
          <a:bodyPr wrap="square">
            <a:spAutoFit/>
          </a:bodyPr>
          <a:lstStyle/>
          <a:p>
            <a:r>
              <a:rPr lang="en-US" sz="2400" dirty="0">
                <a:solidFill>
                  <a:srgbClr val="96B86B"/>
                </a:solidFill>
              </a:rPr>
              <a:t>Choose to</a:t>
            </a:r>
          </a:p>
          <a:p>
            <a:br>
              <a:rPr lang="en-US" sz="2400" dirty="0">
                <a:solidFill>
                  <a:srgbClr val="96B86B"/>
                </a:solidFill>
              </a:rPr>
            </a:br>
            <a:r>
              <a:rPr lang="en-US" sz="2400" dirty="0">
                <a:solidFill>
                  <a:srgbClr val="96B86B"/>
                </a:solidFill>
              </a:rPr>
              <a:t>             “Be the Change You Wish to See in the World.”</a:t>
            </a:r>
          </a:p>
          <a:p>
            <a:endParaRPr lang="en-US" sz="2400" i="1" dirty="0">
              <a:solidFill>
                <a:srgbClr val="96B86B"/>
              </a:solidFill>
            </a:endParaRPr>
          </a:p>
          <a:p>
            <a:endParaRPr lang="en-US" sz="2400" i="1" dirty="0">
              <a:solidFill>
                <a:srgbClr val="96B86B"/>
              </a:solidFill>
            </a:endParaRPr>
          </a:p>
          <a:p>
            <a:pPr algn="ctr"/>
            <a:r>
              <a:rPr lang="en-US" sz="3200" i="1" dirty="0">
                <a:solidFill>
                  <a:srgbClr val="96B86B"/>
                </a:solidFill>
              </a:rPr>
              <a:t>Now, what will you do?</a:t>
            </a:r>
          </a:p>
          <a:p>
            <a:endParaRPr lang="en-US" sz="2400" dirty="0"/>
          </a:p>
        </p:txBody>
      </p:sp>
    </p:spTree>
    <p:extLst>
      <p:ext uri="{BB962C8B-B14F-4D97-AF65-F5344CB8AC3E}">
        <p14:creationId xmlns:p14="http://schemas.microsoft.com/office/powerpoint/2010/main" val="317027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45D867-2FF9-495A-A25A-86F01A59FBED}"/>
              </a:ext>
            </a:extLst>
          </p:cNvPr>
          <p:cNvSpPr/>
          <p:nvPr/>
        </p:nvSpPr>
        <p:spPr>
          <a:xfrm>
            <a:off x="608012" y="1143000"/>
            <a:ext cx="10744200" cy="3600986"/>
          </a:xfrm>
          <a:prstGeom prst="rect">
            <a:avLst/>
          </a:prstGeom>
        </p:spPr>
        <p:txBody>
          <a:bodyPr wrap="square">
            <a:spAutoFit/>
          </a:bodyPr>
          <a:lstStyle/>
          <a:p>
            <a:r>
              <a:rPr lang="en-US" sz="4000" dirty="0">
                <a:solidFill>
                  <a:srgbClr val="96B86B"/>
                </a:solidFill>
              </a:rPr>
              <a:t>If you want to follow the animals and plants at Triple D Ranch and Farm</a:t>
            </a:r>
          </a:p>
          <a:p>
            <a:br>
              <a:rPr lang="en-US" sz="4400" dirty="0">
                <a:solidFill>
                  <a:srgbClr val="96B86B"/>
                </a:solidFill>
              </a:rPr>
            </a:br>
            <a:r>
              <a:rPr lang="en-US" sz="3200" dirty="0">
                <a:solidFill>
                  <a:srgbClr val="96B86B"/>
                </a:solidFill>
              </a:rPr>
              <a:t>Website: TripleDRanchAndFarm.com</a:t>
            </a:r>
            <a:br>
              <a:rPr lang="en-US" sz="3200" dirty="0">
                <a:solidFill>
                  <a:srgbClr val="96B86B"/>
                </a:solidFill>
              </a:rPr>
            </a:br>
            <a:r>
              <a:rPr lang="en-US" sz="3200" dirty="0">
                <a:solidFill>
                  <a:srgbClr val="96B86B"/>
                </a:solidFill>
              </a:rPr>
              <a:t>Facebook: Triple D Ranch and Farm</a:t>
            </a:r>
          </a:p>
          <a:p>
            <a:r>
              <a:rPr lang="en-US" sz="3200" dirty="0">
                <a:solidFill>
                  <a:srgbClr val="96B86B"/>
                </a:solidFill>
              </a:rPr>
              <a:t>Instagram soon</a:t>
            </a:r>
          </a:p>
        </p:txBody>
      </p:sp>
    </p:spTree>
    <p:extLst>
      <p:ext uri="{BB962C8B-B14F-4D97-AF65-F5344CB8AC3E}">
        <p14:creationId xmlns:p14="http://schemas.microsoft.com/office/powerpoint/2010/main" val="401861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3BC52D-4BCD-4659-A089-53BDF3DE7737}"/>
              </a:ext>
            </a:extLst>
          </p:cNvPr>
          <p:cNvSpPr>
            <a:spLocks noGrp="1"/>
          </p:cNvSpPr>
          <p:nvPr>
            <p:ph idx="1"/>
          </p:nvPr>
        </p:nvSpPr>
        <p:spPr>
          <a:xfrm>
            <a:off x="150812" y="152400"/>
            <a:ext cx="3427412" cy="6705600"/>
          </a:xfrm>
        </p:spPr>
        <p:txBody>
          <a:bodyPr>
            <a:normAutofit/>
          </a:bodyPr>
          <a:lstStyle/>
          <a:p>
            <a:pPr marL="0" indent="0" algn="ctr">
              <a:buNone/>
            </a:pPr>
            <a:r>
              <a:rPr lang="en-US" sz="3200" b="1" dirty="0"/>
              <a:t>Mission </a:t>
            </a:r>
            <a:br>
              <a:rPr lang="en-US" sz="2800" b="1" dirty="0"/>
            </a:br>
            <a:endParaRPr lang="en-US" sz="2800" dirty="0"/>
          </a:p>
          <a:p>
            <a:pPr marL="0" indent="0">
              <a:buNone/>
            </a:pPr>
            <a:r>
              <a:rPr lang="en-US" dirty="0"/>
              <a:t>To inspire </a:t>
            </a:r>
            <a:r>
              <a:rPr lang="en-US" b="1" dirty="0"/>
              <a:t>knowledge and action applying principles and best practices </a:t>
            </a:r>
            <a:r>
              <a:rPr lang="en-US" dirty="0"/>
              <a:t>of healthy sustainable agriculture and personal environmental leadership.</a:t>
            </a:r>
          </a:p>
          <a:p>
            <a:pPr marL="0" indent="0" algn="ctr">
              <a:buNone/>
            </a:pPr>
            <a:endParaRPr lang="en-US" dirty="0"/>
          </a:p>
          <a:p>
            <a:endParaRPr lang="en-US" dirty="0"/>
          </a:p>
        </p:txBody>
      </p:sp>
      <p:sp>
        <p:nvSpPr>
          <p:cNvPr id="2" name="Rectangle 1">
            <a:extLst>
              <a:ext uri="{FF2B5EF4-FFF2-40B4-BE49-F238E27FC236}">
                <a16:creationId xmlns:a16="http://schemas.microsoft.com/office/drawing/2014/main" id="{21F08669-1B9E-4042-9A26-1F95E058B697}"/>
              </a:ext>
            </a:extLst>
          </p:cNvPr>
          <p:cNvSpPr/>
          <p:nvPr/>
        </p:nvSpPr>
        <p:spPr>
          <a:xfrm>
            <a:off x="696367" y="612258"/>
            <a:ext cx="10655845" cy="584775"/>
          </a:xfrm>
          <a:prstGeom prst="rect">
            <a:avLst/>
          </a:prstGeom>
        </p:spPr>
        <p:txBody>
          <a:bodyPr wrap="square">
            <a:spAutoFit/>
          </a:bodyPr>
          <a:lstStyle/>
          <a:p>
            <a:pPr algn="ctr"/>
            <a:endParaRPr lang="en-US" sz="3200" dirty="0"/>
          </a:p>
        </p:txBody>
      </p:sp>
      <p:sp>
        <p:nvSpPr>
          <p:cNvPr id="4" name="Content Placeholder 2">
            <a:extLst>
              <a:ext uri="{FF2B5EF4-FFF2-40B4-BE49-F238E27FC236}">
                <a16:creationId xmlns:a16="http://schemas.microsoft.com/office/drawing/2014/main" id="{2A8C2DE7-55BB-4901-90FD-492B75F9EB62}"/>
              </a:ext>
            </a:extLst>
          </p:cNvPr>
          <p:cNvSpPr txBox="1">
            <a:spLocks/>
          </p:cNvSpPr>
          <p:nvPr/>
        </p:nvSpPr>
        <p:spPr>
          <a:xfrm>
            <a:off x="3578224" y="76200"/>
            <a:ext cx="4878388" cy="6705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algn="ctr">
              <a:buNone/>
            </a:pPr>
            <a:r>
              <a:rPr lang="en-US" sz="3200" b="1" dirty="0"/>
              <a:t>Vision</a:t>
            </a:r>
          </a:p>
          <a:p>
            <a:pPr marL="0" indent="0" algn="ctr">
              <a:buNone/>
            </a:pPr>
            <a:endParaRPr lang="en-US" dirty="0"/>
          </a:p>
          <a:p>
            <a:pPr marL="457200" indent="-457200">
              <a:buFont typeface="+mj-lt"/>
              <a:buAutoNum type="arabicPeriod"/>
            </a:pPr>
            <a:r>
              <a:rPr lang="en-US" dirty="0"/>
              <a:t>Students </a:t>
            </a:r>
            <a:r>
              <a:rPr lang="en-US" b="1" dirty="0"/>
              <a:t>grow healthy food </a:t>
            </a:r>
            <a:r>
              <a:rPr lang="en-US" dirty="0"/>
              <a:t>using the best of traditional practices plus innovation.</a:t>
            </a:r>
          </a:p>
          <a:p>
            <a:pPr marL="457200" indent="-457200">
              <a:buFont typeface="+mj-lt"/>
              <a:buAutoNum type="arabicPeriod"/>
            </a:pPr>
            <a:r>
              <a:rPr lang="en-US" dirty="0"/>
              <a:t>Students write plans to implement actions on values and lessons learned.</a:t>
            </a:r>
          </a:p>
          <a:p>
            <a:pPr marL="457200" indent="-457200">
              <a:buFont typeface="+mj-lt"/>
              <a:buAutoNum type="arabicPeriod"/>
            </a:pPr>
            <a:r>
              <a:rPr lang="en-US" dirty="0"/>
              <a:t>Students write Plans for School &amp; Life and universities teach and reward this best practice.</a:t>
            </a:r>
          </a:p>
          <a:p>
            <a:endParaRPr lang="en-US" dirty="0"/>
          </a:p>
        </p:txBody>
      </p:sp>
      <p:sp>
        <p:nvSpPr>
          <p:cNvPr id="5" name="Content Placeholder 2">
            <a:extLst>
              <a:ext uri="{FF2B5EF4-FFF2-40B4-BE49-F238E27FC236}">
                <a16:creationId xmlns:a16="http://schemas.microsoft.com/office/drawing/2014/main" id="{BD3D3903-1666-46AC-B6D0-F7592E960335}"/>
              </a:ext>
            </a:extLst>
          </p:cNvPr>
          <p:cNvSpPr txBox="1">
            <a:spLocks/>
          </p:cNvSpPr>
          <p:nvPr/>
        </p:nvSpPr>
        <p:spPr>
          <a:xfrm>
            <a:off x="8456612" y="152400"/>
            <a:ext cx="3732212" cy="6705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a:lstStyle>
          <a:p>
            <a:pPr marL="0" indent="0" algn="ctr">
              <a:buFont typeface="Arial" pitchFamily="34" charset="0"/>
              <a:buNone/>
            </a:pPr>
            <a:r>
              <a:rPr lang="en-US" sz="3200" b="1" dirty="0"/>
              <a:t>Goals </a:t>
            </a:r>
          </a:p>
          <a:p>
            <a:pPr marL="0" indent="0" algn="ctr">
              <a:buFont typeface="Arial" pitchFamily="34" charset="0"/>
              <a:buNone/>
            </a:pPr>
            <a:endParaRPr lang="en-US" dirty="0"/>
          </a:p>
          <a:p>
            <a:pPr marL="457200" indent="-457200">
              <a:buFont typeface="+mj-lt"/>
              <a:buAutoNum type="arabicPeriod"/>
            </a:pPr>
            <a:r>
              <a:rPr lang="en-US" dirty="0"/>
              <a:t>Present principles and </a:t>
            </a:r>
            <a:r>
              <a:rPr lang="en-US" b="1" dirty="0"/>
              <a:t>practical applications you can use in your plan.</a:t>
            </a:r>
          </a:p>
          <a:p>
            <a:pPr marL="457200" indent="-457200">
              <a:buFont typeface="+mj-lt"/>
              <a:buAutoNum type="arabicPeriod"/>
            </a:pPr>
            <a:r>
              <a:rPr lang="en-US" dirty="0"/>
              <a:t>Help students improve </a:t>
            </a:r>
            <a:r>
              <a:rPr lang="en-US" b="1" i="1" dirty="0"/>
              <a:t>Plans for School &amp; Life </a:t>
            </a:r>
            <a:r>
              <a:rPr lang="en-US" b="1" dirty="0"/>
              <a:t>with applications for </a:t>
            </a:r>
            <a:r>
              <a:rPr lang="en-US" b="1" i="1" dirty="0"/>
              <a:t>ag</a:t>
            </a:r>
            <a:r>
              <a:rPr lang="en-US" b="1" dirty="0"/>
              <a:t>.</a:t>
            </a:r>
          </a:p>
          <a:p>
            <a:pPr marL="457200" indent="-457200">
              <a:buFont typeface="+mj-lt"/>
              <a:buAutoNum type="arabicPeriod"/>
            </a:pPr>
            <a:r>
              <a:rPr lang="en-US" dirty="0"/>
              <a:t>Share possibilities as well as examples of what’s working and not so you can </a:t>
            </a:r>
            <a:r>
              <a:rPr lang="en-US" b="1" dirty="0"/>
              <a:t>pick actions you value—now and after college</a:t>
            </a:r>
            <a:r>
              <a:rPr lang="en-US" dirty="0"/>
              <a:t>.</a:t>
            </a:r>
          </a:p>
          <a:p>
            <a:endParaRPr lang="en-US" dirty="0"/>
          </a:p>
        </p:txBody>
      </p:sp>
    </p:spTree>
    <p:extLst>
      <p:ext uri="{BB962C8B-B14F-4D97-AF65-F5344CB8AC3E}">
        <p14:creationId xmlns:p14="http://schemas.microsoft.com/office/powerpoint/2010/main" val="15231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56A7F-62F5-4591-8B9A-6CDB40DBE816}"/>
              </a:ext>
            </a:extLst>
          </p:cNvPr>
          <p:cNvSpPr>
            <a:spLocks noGrp="1"/>
          </p:cNvSpPr>
          <p:nvPr>
            <p:ph idx="1"/>
          </p:nvPr>
        </p:nvSpPr>
        <p:spPr>
          <a:xfrm>
            <a:off x="760412" y="838200"/>
            <a:ext cx="10972800" cy="5334000"/>
          </a:xfrm>
        </p:spPr>
        <p:txBody>
          <a:bodyPr>
            <a:normAutofit/>
          </a:bodyPr>
          <a:lstStyle/>
          <a:p>
            <a:pPr marL="0" lvl="0" indent="0" algn="ctr">
              <a:buNone/>
            </a:pPr>
            <a:r>
              <a:rPr lang="en-US" sz="3200" b="1" dirty="0"/>
              <a:t>Preview</a:t>
            </a:r>
          </a:p>
          <a:p>
            <a:pPr marL="457200" indent="-457200">
              <a:buFont typeface="+mj-lt"/>
              <a:buAutoNum type="arabicPeriod"/>
            </a:pPr>
            <a:r>
              <a:rPr lang="en-US" dirty="0"/>
              <a:t>Your Planbook and Plan (page 17)</a:t>
            </a:r>
          </a:p>
          <a:p>
            <a:pPr marL="457200" indent="-457200">
              <a:buFont typeface="+mj-lt"/>
              <a:buAutoNum type="arabicPeriod"/>
            </a:pPr>
            <a:r>
              <a:rPr lang="en-US" dirty="0"/>
              <a:t>Ranch &amp; Farm flier (handout) shares a sample of what you may consider </a:t>
            </a:r>
          </a:p>
          <a:p>
            <a:pPr marL="457200" indent="-457200">
              <a:buFont typeface="+mj-lt"/>
              <a:buAutoNum type="arabicPeriod"/>
            </a:pPr>
            <a:r>
              <a:rPr lang="en-US" dirty="0"/>
              <a:t>Operationalize to improve your performance </a:t>
            </a:r>
          </a:p>
          <a:p>
            <a:pPr marL="457200" indent="-457200">
              <a:buFont typeface="+mj-lt"/>
              <a:buAutoNum type="arabicPeriod"/>
            </a:pPr>
            <a:r>
              <a:rPr lang="en-US" dirty="0"/>
              <a:t>Meet some of the ranch animals—the main WHY for the farm/plants</a:t>
            </a:r>
          </a:p>
          <a:p>
            <a:pPr marL="457200" lvl="0" indent="-457200">
              <a:buFont typeface="+mj-lt"/>
              <a:buAutoNum type="arabicPeriod"/>
            </a:pPr>
            <a:r>
              <a:rPr lang="en-US" dirty="0"/>
              <a:t>Plants and Paradigms</a:t>
            </a:r>
          </a:p>
          <a:p>
            <a:pPr marL="457200" lvl="0" indent="-457200">
              <a:buFont typeface="+mj-lt"/>
              <a:buAutoNum type="arabicPeriod"/>
            </a:pPr>
            <a:r>
              <a:rPr lang="en-US" dirty="0"/>
              <a:t>Ideas for what you could do now, soon</a:t>
            </a:r>
          </a:p>
          <a:p>
            <a:pPr marL="457200" lvl="0" indent="-457200">
              <a:buFont typeface="+mj-lt"/>
              <a:buAutoNum type="arabicPeriod"/>
            </a:pPr>
            <a:r>
              <a:rPr lang="en-US" dirty="0"/>
              <a:t>What will you do a result our work today?</a:t>
            </a:r>
          </a:p>
        </p:txBody>
      </p:sp>
    </p:spTree>
    <p:extLst>
      <p:ext uri="{BB962C8B-B14F-4D97-AF65-F5344CB8AC3E}">
        <p14:creationId xmlns:p14="http://schemas.microsoft.com/office/powerpoint/2010/main" val="424961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brown and white horse standing in the grass&#10;&#10;Description generated with high confidence">
            <a:extLst>
              <a:ext uri="{FF2B5EF4-FFF2-40B4-BE49-F238E27FC236}">
                <a16:creationId xmlns:a16="http://schemas.microsoft.com/office/drawing/2014/main" id="{682F72B3-DEB2-4598-B937-248473BD40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8812" y="0"/>
            <a:ext cx="5105400" cy="6807200"/>
          </a:xfrm>
        </p:spPr>
      </p:pic>
      <p:sp>
        <p:nvSpPr>
          <p:cNvPr id="2" name="TextBox 1">
            <a:extLst>
              <a:ext uri="{FF2B5EF4-FFF2-40B4-BE49-F238E27FC236}">
                <a16:creationId xmlns:a16="http://schemas.microsoft.com/office/drawing/2014/main" id="{CA3763B2-16E8-467B-BA80-9533C27E4758}"/>
              </a:ext>
            </a:extLst>
          </p:cNvPr>
          <p:cNvSpPr txBox="1"/>
          <p:nvPr/>
        </p:nvSpPr>
        <p:spPr>
          <a:xfrm>
            <a:off x="531812" y="381000"/>
            <a:ext cx="6096000" cy="5755422"/>
          </a:xfrm>
          <a:prstGeom prst="rect">
            <a:avLst/>
          </a:prstGeom>
          <a:noFill/>
        </p:spPr>
        <p:txBody>
          <a:bodyPr wrap="square" rtlCol="0">
            <a:spAutoFit/>
          </a:bodyPr>
          <a:lstStyle/>
          <a:p>
            <a:pPr algn="ctr"/>
            <a:endParaRPr lang="en-US" sz="3200" dirty="0"/>
          </a:p>
          <a:p>
            <a:pPr algn="ctr"/>
            <a:r>
              <a:rPr lang="en-US" sz="3200" dirty="0"/>
              <a:t>Meet some of the animals at </a:t>
            </a:r>
            <a:br>
              <a:rPr lang="en-US" sz="3200" dirty="0"/>
            </a:br>
            <a:r>
              <a:rPr lang="en-US" sz="3200" dirty="0"/>
              <a:t>Triple D Ranch and Farm</a:t>
            </a:r>
          </a:p>
          <a:p>
            <a:pPr algn="ctr"/>
            <a:endParaRPr lang="en-US" dirty="0"/>
          </a:p>
          <a:p>
            <a:pPr algn="ctr"/>
            <a:r>
              <a:rPr lang="en-US" dirty="0"/>
              <a:t>the main WHY for more land, </a:t>
            </a:r>
            <a:br>
              <a:rPr lang="en-US" dirty="0"/>
            </a:br>
            <a:r>
              <a:rPr lang="en-US" dirty="0"/>
              <a:t>which added motivation for growing more plants</a:t>
            </a:r>
          </a:p>
          <a:p>
            <a:pPr algn="ctr"/>
            <a:endParaRPr lang="en-US" dirty="0"/>
          </a:p>
          <a:p>
            <a:pPr algn="ctr"/>
            <a:r>
              <a:rPr lang="en-US" dirty="0"/>
              <a:t>Ag on a homestead often includes animals and plants.</a:t>
            </a:r>
            <a:endParaRPr lang="en-US" sz="2800" dirty="0"/>
          </a:p>
          <a:p>
            <a:endParaRPr lang="en-US" sz="2800" dirty="0"/>
          </a:p>
          <a:p>
            <a:pPr algn="r"/>
            <a:r>
              <a:rPr lang="en-US" sz="2800" dirty="0"/>
              <a:t>Patriot and Indy bowing=&gt; </a:t>
            </a:r>
          </a:p>
          <a:p>
            <a:pPr algn="r"/>
            <a:r>
              <a:rPr lang="en-US" dirty="0"/>
              <a:t>(learned by giving them a carrot behind their front legs)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561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D507-37EF-47E4-AB3D-25CFFF1F3101}"/>
              </a:ext>
            </a:extLst>
          </p:cNvPr>
          <p:cNvSpPr>
            <a:spLocks noGrp="1"/>
          </p:cNvSpPr>
          <p:nvPr>
            <p:ph type="title"/>
          </p:nvPr>
        </p:nvSpPr>
        <p:spPr>
          <a:xfrm>
            <a:off x="3833220" y="-33670"/>
            <a:ext cx="8355605" cy="2776870"/>
          </a:xfrm>
        </p:spPr>
        <p:txBody>
          <a:bodyPr>
            <a:normAutofit fontScale="90000"/>
          </a:bodyPr>
          <a:lstStyle/>
          <a:p>
            <a:br>
              <a:rPr lang="en-US" dirty="0"/>
            </a:br>
            <a:br>
              <a:rPr lang="en-US" dirty="0"/>
            </a:br>
            <a:br>
              <a:rPr lang="en-US" dirty="0"/>
            </a:br>
            <a:br>
              <a:rPr lang="en-US" dirty="0"/>
            </a:br>
            <a:r>
              <a:rPr lang="en-US" sz="4400" dirty="0"/>
              <a:t>Star of the Bar </a:t>
            </a:r>
            <a:r>
              <a:rPr lang="en-US" sz="2000" dirty="0"/>
              <a:t>(2003 American Quarter Horse) </a:t>
            </a:r>
            <a:br>
              <a:rPr lang="en-US" sz="4400" dirty="0"/>
            </a:br>
            <a:br>
              <a:rPr lang="en-US" dirty="0"/>
            </a:br>
            <a:r>
              <a:rPr lang="en-US" dirty="0"/>
              <a:t>&lt;=</a:t>
            </a:r>
            <a:r>
              <a:rPr lang="en-US" sz="3100" dirty="0"/>
              <a:t>Washington State, our first big ride. </a:t>
            </a:r>
            <a:br>
              <a:rPr lang="en-US" sz="3100" dirty="0"/>
            </a:br>
            <a:r>
              <a:rPr lang="en-US" sz="3100" dirty="0"/>
              <a:t>   With her new little girls (for 6 years).</a:t>
            </a:r>
            <a:br>
              <a:rPr lang="en-US" sz="3100" dirty="0"/>
            </a:br>
            <a:r>
              <a:rPr lang="en-US" sz="3100" dirty="0"/>
              <a:t>	South Dakota on our trip home to Alabama.</a:t>
            </a:r>
            <a:endParaRPr lang="en-US" dirty="0"/>
          </a:p>
        </p:txBody>
      </p:sp>
      <p:pic>
        <p:nvPicPr>
          <p:cNvPr id="4" name="Content Placeholder 4" descr="A person riding a horse&#10;&#10;Description generated with very high confidence">
            <a:extLst>
              <a:ext uri="{FF2B5EF4-FFF2-40B4-BE49-F238E27FC236}">
                <a16:creationId xmlns:a16="http://schemas.microsoft.com/office/drawing/2014/main" id="{5283F85C-7117-4489-8D93-0AE9D7E33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1" y="-33670"/>
            <a:ext cx="3810000" cy="6852647"/>
          </a:xfrm>
          <a:prstGeom prst="rect">
            <a:avLst/>
          </a:prstGeom>
        </p:spPr>
      </p:pic>
      <p:pic>
        <p:nvPicPr>
          <p:cNvPr id="6" name="Content Placeholder 4" descr="A person riding a horse&#10;&#10;Description generated with very high confidence">
            <a:extLst>
              <a:ext uri="{FF2B5EF4-FFF2-40B4-BE49-F238E27FC236}">
                <a16:creationId xmlns:a16="http://schemas.microsoft.com/office/drawing/2014/main" id="{09462E99-1F12-4F55-9890-6C54E3527E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0812" y="2819400"/>
            <a:ext cx="5257798" cy="3943349"/>
          </a:xfrm>
        </p:spPr>
      </p:pic>
      <p:pic>
        <p:nvPicPr>
          <p:cNvPr id="7" name="Content Placeholder 4" descr="A side view mirror of a car window&#10;&#10;Description generated with high confidence">
            <a:extLst>
              <a:ext uri="{FF2B5EF4-FFF2-40B4-BE49-F238E27FC236}">
                <a16:creationId xmlns:a16="http://schemas.microsoft.com/office/drawing/2014/main" id="{BEF6C59E-EF6A-46FF-872C-7C124DF0B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1012" y="2819400"/>
            <a:ext cx="2222046" cy="3943349"/>
          </a:xfrm>
          <a:prstGeom prst="rect">
            <a:avLst/>
          </a:prstGeom>
        </p:spPr>
      </p:pic>
    </p:spTree>
    <p:extLst>
      <p:ext uri="{BB962C8B-B14F-4D97-AF65-F5344CB8AC3E}">
        <p14:creationId xmlns:p14="http://schemas.microsoft.com/office/powerpoint/2010/main" val="354925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F4D7-C011-4848-B384-1B73B8F0F98A}"/>
              </a:ext>
            </a:extLst>
          </p:cNvPr>
          <p:cNvSpPr>
            <a:spLocks noGrp="1"/>
          </p:cNvSpPr>
          <p:nvPr>
            <p:ph type="title"/>
          </p:nvPr>
        </p:nvSpPr>
        <p:spPr>
          <a:xfrm>
            <a:off x="9117603" y="1638299"/>
            <a:ext cx="3071221" cy="5240965"/>
          </a:xfrm>
        </p:spPr>
        <p:txBody>
          <a:bodyPr>
            <a:normAutofit fontScale="90000"/>
          </a:bodyPr>
          <a:lstStyle/>
          <a:p>
            <a:r>
              <a:rPr lang="en-US" dirty="0"/>
              <a:t>Star reunited with her herd</a:t>
            </a:r>
            <a:r>
              <a:rPr lang="en-US" sz="3100" dirty="0"/>
              <a:t>: </a:t>
            </a:r>
            <a:r>
              <a:rPr lang="en-US" dirty="0"/>
              <a:t>Indy, </a:t>
            </a:r>
            <a:r>
              <a:rPr lang="en-US" sz="3100" dirty="0"/>
              <a:t>(her adopted son) </a:t>
            </a:r>
            <a:r>
              <a:rPr lang="en-US" dirty="0"/>
              <a:t>and Patriot.</a:t>
            </a:r>
            <a:br>
              <a:rPr lang="en-US" dirty="0"/>
            </a:br>
            <a:br>
              <a:rPr lang="en-US" dirty="0"/>
            </a:br>
            <a:r>
              <a:rPr lang="en-US" sz="1800" dirty="0"/>
              <a:t>Notice her ears (part of horsemanship to observe)</a:t>
            </a:r>
            <a:br>
              <a:rPr lang="en-US" sz="1800" dirty="0"/>
            </a:br>
            <a:br>
              <a:rPr lang="en-US" sz="1800" dirty="0"/>
            </a:br>
            <a:r>
              <a:rPr lang="en-US" sz="1800" dirty="0"/>
              <a:t>Indy was a colt when last with Star—now bigger, he returned to following her, putting her #2 in the herd pecking order. </a:t>
            </a:r>
            <a:br>
              <a:rPr lang="en-US" sz="1400" dirty="0"/>
            </a:br>
            <a:endParaRPr lang="en-US" dirty="0"/>
          </a:p>
        </p:txBody>
      </p:sp>
      <p:pic>
        <p:nvPicPr>
          <p:cNvPr id="5" name="Content Placeholder 4" descr="A brown horse standing on a lush green field&#10;&#10;Description generated with very high confidence">
            <a:extLst>
              <a:ext uri="{FF2B5EF4-FFF2-40B4-BE49-F238E27FC236}">
                <a16:creationId xmlns:a16="http://schemas.microsoft.com/office/drawing/2014/main" id="{D8C1D171-D08F-4163-A76D-18058C50FC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97" y="21265"/>
            <a:ext cx="9144000" cy="6858000"/>
          </a:xfrm>
        </p:spPr>
      </p:pic>
    </p:spTree>
    <p:extLst>
      <p:ext uri="{BB962C8B-B14F-4D97-AF65-F5344CB8AC3E}">
        <p14:creationId xmlns:p14="http://schemas.microsoft.com/office/powerpoint/2010/main" val="8534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D6E9-B203-410A-B2C9-E00E9E09F3FC}"/>
              </a:ext>
            </a:extLst>
          </p:cNvPr>
          <p:cNvSpPr>
            <a:spLocks noGrp="1"/>
          </p:cNvSpPr>
          <p:nvPr>
            <p:ph type="title"/>
          </p:nvPr>
        </p:nvSpPr>
        <p:spPr>
          <a:xfrm>
            <a:off x="8773064" y="33670"/>
            <a:ext cx="3415762" cy="3452036"/>
          </a:xfrm>
        </p:spPr>
        <p:txBody>
          <a:bodyPr>
            <a:noAutofit/>
          </a:bodyPr>
          <a:lstStyle/>
          <a:p>
            <a:r>
              <a:rPr lang="en-US" sz="3600" dirty="0"/>
              <a:t>Patriot </a:t>
            </a:r>
            <a:r>
              <a:rPr lang="en-US" sz="1400" dirty="0"/>
              <a:t>(</a:t>
            </a:r>
            <a:r>
              <a:rPr lang="en-US" sz="1400" dirty="0" err="1"/>
              <a:t>Anakus</a:t>
            </a:r>
            <a:r>
              <a:rPr lang="en-US" sz="1400" dirty="0"/>
              <a:t> Flynn)</a:t>
            </a:r>
            <a:br>
              <a:rPr lang="en-US" sz="3600" dirty="0"/>
            </a:br>
            <a:r>
              <a:rPr lang="en-US" sz="1400" dirty="0"/>
              <a:t>(2001 Morgan Horse, </a:t>
            </a:r>
            <a:r>
              <a:rPr lang="en-US" sz="1600" dirty="0"/>
              <a:t>WA)</a:t>
            </a:r>
            <a:br>
              <a:rPr lang="en-US" sz="3200" dirty="0"/>
            </a:br>
            <a:br>
              <a:rPr lang="en-US" sz="3200" dirty="0"/>
            </a:br>
            <a:r>
              <a:rPr lang="en-US" sz="2800" dirty="0"/>
              <a:t>Day 1 new home.</a:t>
            </a:r>
            <a:br>
              <a:rPr lang="en-US" sz="2800" dirty="0"/>
            </a:br>
            <a:br>
              <a:rPr lang="en-US" sz="2800" dirty="0"/>
            </a:br>
            <a:r>
              <a:rPr lang="en-US" sz="2800" dirty="0"/>
              <a:t>Carrying David </a:t>
            </a:r>
            <a:r>
              <a:rPr lang="en-US" sz="1600" dirty="0"/>
              <a:t>(after lots of trust building)</a:t>
            </a:r>
            <a:br>
              <a:rPr lang="en-US" sz="1600" dirty="0"/>
            </a:br>
            <a:br>
              <a:rPr lang="en-US" sz="1600" dirty="0"/>
            </a:br>
            <a:r>
              <a:rPr lang="en-US" sz="1800" dirty="0"/>
              <a:t>Last ride in Washington.</a:t>
            </a:r>
            <a:br>
              <a:rPr lang="en-US" sz="1600" dirty="0"/>
            </a:br>
            <a:br>
              <a:rPr lang="en-US" sz="2800" dirty="0"/>
            </a:br>
            <a:r>
              <a:rPr lang="en-US" sz="2800" dirty="0"/>
              <a:t>Pulling limbs.</a:t>
            </a:r>
            <a:endParaRPr lang="en-US" sz="3200" dirty="0"/>
          </a:p>
        </p:txBody>
      </p:sp>
      <p:pic>
        <p:nvPicPr>
          <p:cNvPr id="5" name="Content Placeholder 4" descr="A brown horse standing next to a wire fence&#10;&#10;Description generated with very high confidence">
            <a:extLst>
              <a:ext uri="{FF2B5EF4-FFF2-40B4-BE49-F238E27FC236}">
                <a16:creationId xmlns:a16="http://schemas.microsoft.com/office/drawing/2014/main" id="{D1BFFC82-EF98-41F3-8C66-F39685950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8" y="5316"/>
            <a:ext cx="4937988" cy="4199751"/>
          </a:xfrm>
        </p:spPr>
      </p:pic>
      <p:pic>
        <p:nvPicPr>
          <p:cNvPr id="4" name="Picture 3" descr="A person on a horse in a field&#10;&#10;Description automatically generated">
            <a:extLst>
              <a:ext uri="{FF2B5EF4-FFF2-40B4-BE49-F238E27FC236}">
                <a16:creationId xmlns:a16="http://schemas.microsoft.com/office/drawing/2014/main" id="{56B053FD-62C9-4780-AEFD-63B265160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3025" y="3524693"/>
            <a:ext cx="4495800" cy="3371850"/>
          </a:xfrm>
          <a:prstGeom prst="rect">
            <a:avLst/>
          </a:prstGeom>
        </p:spPr>
      </p:pic>
      <p:pic>
        <p:nvPicPr>
          <p:cNvPr id="7" name="Picture 6" descr="A person riding a horse&#10;&#10;Description automatically generated">
            <a:extLst>
              <a:ext uri="{FF2B5EF4-FFF2-40B4-BE49-F238E27FC236}">
                <a16:creationId xmlns:a16="http://schemas.microsoft.com/office/drawing/2014/main" id="{AC41A8CD-79D3-4FCB-A7B6-3F7CE6041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400" y="33670"/>
            <a:ext cx="3836663" cy="3129279"/>
          </a:xfrm>
          <a:prstGeom prst="rect">
            <a:avLst/>
          </a:prstGeom>
        </p:spPr>
      </p:pic>
      <p:pic>
        <p:nvPicPr>
          <p:cNvPr id="8" name="Picture 7" descr="A person riding a horse on a dirt road&#10;&#10;Description automatically generated">
            <a:extLst>
              <a:ext uri="{FF2B5EF4-FFF2-40B4-BE49-F238E27FC236}">
                <a16:creationId xmlns:a16="http://schemas.microsoft.com/office/drawing/2014/main" id="{932588FA-611B-4C35-949A-F8E31841EB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599" y="3162949"/>
            <a:ext cx="3123381" cy="3886200"/>
          </a:xfrm>
          <a:prstGeom prst="rect">
            <a:avLst/>
          </a:prstGeom>
        </p:spPr>
      </p:pic>
    </p:spTree>
    <p:extLst>
      <p:ext uri="{BB962C8B-B14F-4D97-AF65-F5344CB8AC3E}">
        <p14:creationId xmlns:p14="http://schemas.microsoft.com/office/powerpoint/2010/main" val="326483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9072-3DED-4BD0-A1DB-DABEC2F40487}"/>
              </a:ext>
            </a:extLst>
          </p:cNvPr>
          <p:cNvSpPr>
            <a:spLocks noGrp="1"/>
          </p:cNvSpPr>
          <p:nvPr>
            <p:ph type="title"/>
          </p:nvPr>
        </p:nvSpPr>
        <p:spPr>
          <a:xfrm>
            <a:off x="6856413" y="76200"/>
            <a:ext cx="5219698" cy="1981200"/>
          </a:xfrm>
        </p:spPr>
        <p:txBody>
          <a:bodyPr>
            <a:normAutofit fontScale="90000"/>
          </a:bodyPr>
          <a:lstStyle/>
          <a:p>
            <a:r>
              <a:rPr lang="en-US" dirty="0"/>
              <a:t>Indian Legend </a:t>
            </a:r>
            <a:r>
              <a:rPr lang="en-US" sz="1800" dirty="0"/>
              <a:t>(Indy)</a:t>
            </a:r>
            <a:br>
              <a:rPr lang="en-US" sz="1800" dirty="0"/>
            </a:br>
            <a:r>
              <a:rPr lang="en-US" sz="1800" dirty="0"/>
              <a:t>(Paint, Born Washington)</a:t>
            </a:r>
            <a:br>
              <a:rPr lang="en-US" sz="1800" dirty="0"/>
            </a:br>
            <a:br>
              <a:rPr lang="en-US" dirty="0"/>
            </a:br>
            <a:r>
              <a:rPr lang="en-US" sz="2000" dirty="0"/>
              <a:t>&lt;=2 hours after birth. </a:t>
            </a:r>
            <a:br>
              <a:rPr lang="en-US" sz="2000" dirty="0"/>
            </a:br>
            <a:r>
              <a:rPr lang="en-US" sz="2000" dirty="0"/>
              <a:t>1</a:t>
            </a:r>
            <a:r>
              <a:rPr lang="en-US" sz="2000" baseline="30000" dirty="0"/>
              <a:t>st</a:t>
            </a:r>
            <a:r>
              <a:rPr lang="en-US" sz="2000" dirty="0"/>
              <a:t> week, picking him up for conditioning and   trust building.</a:t>
            </a:r>
            <a:br>
              <a:rPr lang="en-US" sz="2000" dirty="0"/>
            </a:br>
            <a:r>
              <a:rPr lang="en-US" sz="2000" dirty="0"/>
              <a:t>      He brings his bowl when hungry</a:t>
            </a:r>
            <a:r>
              <a:rPr lang="en-US" sz="2000" dirty="0">
                <a:sym typeface="Wingdings" panose="05000000000000000000" pitchFamily="2" charset="2"/>
              </a:rPr>
              <a:t></a:t>
            </a:r>
            <a:endParaRPr lang="en-US" sz="2000" dirty="0"/>
          </a:p>
        </p:txBody>
      </p:sp>
      <p:pic>
        <p:nvPicPr>
          <p:cNvPr id="5" name="Content Placeholder 4" descr="A picture containing mammal, indoor, animal, dog&#10;&#10;Description generated with very high confidence">
            <a:extLst>
              <a:ext uri="{FF2B5EF4-FFF2-40B4-BE49-F238E27FC236}">
                <a16:creationId xmlns:a16="http://schemas.microsoft.com/office/drawing/2014/main" id="{F712E97C-F232-411D-838F-0927987919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14" y="76200"/>
            <a:ext cx="6561038" cy="6781800"/>
          </a:xfrm>
        </p:spPr>
      </p:pic>
      <p:pic>
        <p:nvPicPr>
          <p:cNvPr id="6" name="Content Placeholder 4" descr="A brown and white horse standing in the grass&#10;&#10;Description generated with very high confidence">
            <a:extLst>
              <a:ext uri="{FF2B5EF4-FFF2-40B4-BE49-F238E27FC236}">
                <a16:creationId xmlns:a16="http://schemas.microsoft.com/office/drawing/2014/main" id="{44071BCE-E4CF-4879-B9E9-66A231F1E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647" y="1988945"/>
            <a:ext cx="3950365" cy="4869055"/>
          </a:xfrm>
          <a:prstGeom prst="rect">
            <a:avLst/>
          </a:prstGeom>
        </p:spPr>
      </p:pic>
      <p:pic>
        <p:nvPicPr>
          <p:cNvPr id="10" name="Content Placeholder 4" descr="A person standing next to a dog&#10;&#10;Description generated with high confidence">
            <a:extLst>
              <a:ext uri="{FF2B5EF4-FFF2-40B4-BE49-F238E27FC236}">
                <a16:creationId xmlns:a16="http://schemas.microsoft.com/office/drawing/2014/main" id="{CAE3BC88-2C8B-495F-9CD6-11E142A5CB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012" y="4140164"/>
            <a:ext cx="2540996" cy="2721737"/>
          </a:xfrm>
          <a:prstGeom prst="rect">
            <a:avLst/>
          </a:prstGeom>
        </p:spPr>
      </p:pic>
    </p:spTree>
    <p:extLst>
      <p:ext uri="{BB962C8B-B14F-4D97-AF65-F5344CB8AC3E}">
        <p14:creationId xmlns:p14="http://schemas.microsoft.com/office/powerpoint/2010/main" val="27952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C335E791-7449-4708-8DE9-182EC4D8A134}">
  <ds:schemaRefs>
    <ds:schemaRef ds:uri="4873beb7-5857-4685-be1f-d57550cc96cc"/>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3850</TotalTime>
  <Words>436</Words>
  <Application>Microsoft Office PowerPoint</Application>
  <PresentationFormat>Custom</PresentationFormat>
  <Paragraphs>77</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Century</vt:lpstr>
      <vt:lpstr>Woodgrain 16x9</vt:lpstr>
      <vt:lpstr>Guest lectures in UM classes of Professors Caplow and Crider with Dr. David Dyson, Life Leaders Institute and Triple D Ranch &amp; Farm  Learn principles and best practices you can use—now and after college—   to grow good food you like   save money   help the planet   expand your capacities as a person….   Plan for your best-self to put into actions ideas you value—for this seminar,  this course, college, profession…   Take at least 1 seed from the jar—take 3 if you want to try planting them.  Take your planbook and sample farm flier.</vt:lpstr>
      <vt:lpstr>Name of plant?  Country of origin?  Uses?  Where are the seeds?    </vt:lpstr>
      <vt:lpstr>PowerPoint Presentation</vt:lpstr>
      <vt:lpstr>PowerPoint Presentation</vt:lpstr>
      <vt:lpstr>PowerPoint Presentation</vt:lpstr>
      <vt:lpstr>    Star of the Bar (2003 American Quarter Horse)   &lt;=Washington State, our first big ride.     With her new little girls (for 6 years).  South Dakota on our trip home to Alabama.</vt:lpstr>
      <vt:lpstr>Star reunited with her herd: Indy, (her adopted son) and Patriot.  Notice her ears (part of horsemanship to observe)  Indy was a colt when last with Star—now bigger, he returned to following her, putting her #2 in the herd pecking order.  </vt:lpstr>
      <vt:lpstr>Patriot (Anakus Flynn) (2001 Morgan Horse, WA)  Day 1 new home.  Carrying David (after lots of trust building)  Last ride in Washington.  Pulling limbs.</vt:lpstr>
      <vt:lpstr>Indian Legend (Indy) (Paint, Born Washington)  &lt;=2 hours after birth.  1st week, picking him up for conditioning and   trust building.       He brings his bowl when hungry</vt:lpstr>
      <vt:lpstr>Jill (part miniature donkey).   &lt;=when a baby the first time I saw her after her herd broke in to my pasture for food.   She lives with grandmother (June) and the patriarch (Honk).   They often eat and sleep in the pile of hay under the Magnolia trees (with canopy raised so they can walk under for shelter). </vt:lpstr>
      <vt:lpstr>More of the herd.   They mow the pastures and cut the grass.</vt:lpstr>
      <vt:lpstr>Adopted after being abandoned (great dogs)—it’s best to adopt almost every time.  Buck (part Pyrenees &amp; guard dog)       Cowgirl (part Border Collie, herding dog)      Chief (part German Shepherd)                   Lady       (part Jack Russell &amp; “champion lap dog”)</vt:lpstr>
      <vt:lpstr>Cats (3 of 8 siblings and cousins) in their  Freedom Fence  They can go outside with fencing over the top to protect them from predators and dangers and walk up to the screened porch.   Use: 4x4 posts, 2x4 framing, 2x4” welded wire…wooden ramp to screened porch where they eat and sleep…inside through cat door when they want, especially cold.  Catwalks at 5’ high above the dogs though all are friends.</vt:lpstr>
      <vt:lpstr>Life Leaders Ranch Day  Patriot helping me teach a beginner clinic with students, ages 6-12,  Camp Rockhurst.   They also enjoyed a picnic, discussed plans for life, fished, hiked….</vt:lpstr>
      <vt:lpstr>Visitors:    this is an animal sanctuary—no hunting. </vt:lpstr>
      <vt:lpstr>Blueberries</vt:lpstr>
      <vt:lpstr>Pears</vt:lpstr>
      <vt:lpstr>Plum Blooms, fruit Summer</vt:lpstr>
      <vt:lpstr>Moonflowers (look like silk silver dollars)  bloom in the evening and close during the day….  got a plant at a Botanical Garden sale 20+ years ago, and harvest seeds each fall and plant each summer.</vt:lpstr>
      <vt:lpstr>Experimented for you growing seeds inside:    snow peas   tomato (left center and above)   microgreens  germinated and growing…  Planted, no visible results—yet: eggplant, watermelon, cantaloupe…cucumber started.</vt:lpstr>
      <vt:lpstr>Let’s use our planbooks</vt:lpstr>
      <vt:lpstr>A NEW U.N. REPORT CALLS FOR URGENT ENVIRONMENTAL ACTION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Kyle Crider</dc:creator>
  <cp:lastModifiedBy>David Dyson</cp:lastModifiedBy>
  <cp:revision>67</cp:revision>
  <cp:lastPrinted>2019-03-18T17:59:14Z</cp:lastPrinted>
  <dcterms:created xsi:type="dcterms:W3CDTF">2018-10-23T17:17:59Z</dcterms:created>
  <dcterms:modified xsi:type="dcterms:W3CDTF">2019-03-19T16:15:21Z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